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72" r:id="rId2"/>
  </p:sldMasterIdLst>
  <p:sldIdLst>
    <p:sldId id="257" r:id="rId3"/>
    <p:sldId id="278" r:id="rId4"/>
    <p:sldId id="280" r:id="rId5"/>
    <p:sldId id="279" r:id="rId6"/>
    <p:sldId id="281" r:id="rId7"/>
    <p:sldId id="282" r:id="rId8"/>
    <p:sldId id="297" r:id="rId9"/>
    <p:sldId id="298" r:id="rId10"/>
    <p:sldId id="302" r:id="rId11"/>
    <p:sldId id="288" r:id="rId12"/>
    <p:sldId id="284" r:id="rId13"/>
    <p:sldId id="285" r:id="rId14"/>
    <p:sldId id="299" r:id="rId15"/>
    <p:sldId id="287" r:id="rId16"/>
    <p:sldId id="295" r:id="rId17"/>
    <p:sldId id="294" r:id="rId18"/>
    <p:sldId id="303" r:id="rId19"/>
    <p:sldId id="300" r:id="rId20"/>
    <p:sldId id="296" r:id="rId21"/>
    <p:sldId id="301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2F827D-D144-F34A-9CB5-0C8C62EF5562}" v="578" dt="2023-06-02T03:20:18.934"/>
    <p1510:client id="{40E8D377-6771-4F22-BCFA-5261285B06BA}" v="905" dt="2023-06-02T03:33:17.111"/>
    <p1510:client id="{9571FC1E-C98A-9B2B-73A0-4D2AA0549E2A}" v="172" dt="2023-06-01T03:36:25.468"/>
    <p1510:client id="{A7CB85B8-8124-3871-5EA4-096845F17A92}" v="49" dt="2023-06-02T04:03:01.318"/>
    <p1510:client id="{DB0A2B63-DD45-557D-E062-C8A4A75A8E3F}" v="1284" dt="2023-06-02T03:43:51.709"/>
    <p1510:client id="{F158868D-22E9-46D9-81A7-9250294825FE}" v="1748" dt="2023-06-02T03:52:18.429"/>
    <p1510:client id="{FD358621-FA79-5D07-5561-B629B006CC6E}" v="250" dt="2023-06-02T05:23:50.77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2"/>
    <p:restoredTop sz="94648"/>
  </p:normalViewPr>
  <p:slideViewPr>
    <p:cSldViewPr snapToGrid="0">
      <p:cViewPr varScale="1">
        <p:scale>
          <a:sx n="106" d="100"/>
          <a:sy n="106" d="100"/>
        </p:scale>
        <p:origin x="192" y="4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microsoft.com/office/2015/10/relationships/revisionInfo" Target="revisionInfo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3BD1003-6DC4-44DD-8014-7C7F56683D1C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533FA95-F475-43CA-97DA-D744970BC93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Lab Testing and </a:t>
          </a:r>
          <a:r>
            <a:rPr lang="en-US">
              <a:latin typeface="Calibri Light" panose="020F0302020204030204"/>
            </a:rPr>
            <a:t>Data</a:t>
          </a:r>
          <a:r>
            <a:rPr lang="en-US"/>
            <a:t> </a:t>
          </a:r>
          <a:r>
            <a:rPr lang="en-US">
              <a:latin typeface="Calibri Light" panose="020F0302020204030204"/>
            </a:rPr>
            <a:t>Result</a:t>
          </a:r>
          <a:r>
            <a:rPr lang="en-US"/>
            <a:t> on GPS synced B200 (Vinit)</a:t>
          </a:r>
        </a:p>
      </dgm:t>
    </dgm:pt>
    <dgm:pt modelId="{B6AEBAE4-EAD8-4C62-9AA8-81745EED5793}" type="parTrans" cxnId="{0BB9E3BA-0B81-4BAC-9302-853540500835}">
      <dgm:prSet/>
      <dgm:spPr/>
      <dgm:t>
        <a:bodyPr/>
        <a:lstStyle/>
        <a:p>
          <a:endParaRPr lang="en-US"/>
        </a:p>
      </dgm:t>
    </dgm:pt>
    <dgm:pt modelId="{21056886-9F8F-440B-8008-31357CD90230}" type="sibTrans" cxnId="{0BB9E3BA-0B81-4BAC-9302-853540500835}">
      <dgm:prSet/>
      <dgm:spPr/>
      <dgm:t>
        <a:bodyPr/>
        <a:lstStyle/>
        <a:p>
          <a:endParaRPr lang="en-US"/>
        </a:p>
      </dgm:t>
    </dgm:pt>
    <dgm:pt modelId="{99C216BB-54B1-4A56-BCCF-35798C60D85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APP design (Includes Networking updates) (Vinit)</a:t>
          </a:r>
        </a:p>
      </dgm:t>
    </dgm:pt>
    <dgm:pt modelId="{84D462A9-62E7-48AE-8945-AB96364B3953}" type="parTrans" cxnId="{D1091F4C-CCC3-4F89-96EF-8104B3C634D4}">
      <dgm:prSet/>
      <dgm:spPr/>
      <dgm:t>
        <a:bodyPr/>
        <a:lstStyle/>
        <a:p>
          <a:endParaRPr lang="en-US"/>
        </a:p>
      </dgm:t>
    </dgm:pt>
    <dgm:pt modelId="{C62AA3C8-DD6B-483B-9BB3-4B21D2342904}" type="sibTrans" cxnId="{D1091F4C-CCC3-4F89-96EF-8104B3C634D4}">
      <dgm:prSet/>
      <dgm:spPr/>
      <dgm:t>
        <a:bodyPr/>
        <a:lstStyle/>
        <a:p>
          <a:endParaRPr lang="en-US"/>
        </a:p>
      </dgm:t>
    </dgm:pt>
    <dgm:pt modelId="{CCA17DEB-B9EB-4E9B-84B8-0E281BA4A8E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DSP updates (Joey)</a:t>
          </a:r>
        </a:p>
      </dgm:t>
    </dgm:pt>
    <dgm:pt modelId="{2A51F379-7274-4872-8EF0-BB3B9B483967}" type="parTrans" cxnId="{23A6E721-A98C-48D2-AD2E-D020D6CF5165}">
      <dgm:prSet/>
      <dgm:spPr/>
      <dgm:t>
        <a:bodyPr/>
        <a:lstStyle/>
        <a:p>
          <a:endParaRPr lang="en-US"/>
        </a:p>
      </dgm:t>
    </dgm:pt>
    <dgm:pt modelId="{4ABCD282-02E0-4849-B81B-844A2315DD0A}" type="sibTrans" cxnId="{23A6E721-A98C-48D2-AD2E-D020D6CF5165}">
      <dgm:prSet/>
      <dgm:spPr/>
      <dgm:t>
        <a:bodyPr/>
        <a:lstStyle/>
        <a:p>
          <a:endParaRPr lang="en-US"/>
        </a:p>
      </dgm:t>
    </dgm:pt>
    <dgm:pt modelId="{83B8A66A-1088-43C9-94FA-4FD0C298D57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>
              <a:latin typeface="Calibri Light" panose="020F0302020204030204"/>
            </a:rPr>
            <a:t>TDoA Calculation/Localization</a:t>
          </a:r>
          <a:r>
            <a:rPr lang="en-US"/>
            <a:t> updates (Ryan)</a:t>
          </a:r>
        </a:p>
      </dgm:t>
    </dgm:pt>
    <dgm:pt modelId="{2669DDAD-0A5E-4F0E-A4FE-594CCB590D2F}" type="parTrans" cxnId="{5596DF50-FFF3-476F-BF15-0111C2D0C483}">
      <dgm:prSet/>
      <dgm:spPr/>
      <dgm:t>
        <a:bodyPr/>
        <a:lstStyle/>
        <a:p>
          <a:endParaRPr lang="en-US"/>
        </a:p>
      </dgm:t>
    </dgm:pt>
    <dgm:pt modelId="{4672E27B-C2C9-4A89-990B-B55711DDD57D}" type="sibTrans" cxnId="{5596DF50-FFF3-476F-BF15-0111C2D0C483}">
      <dgm:prSet/>
      <dgm:spPr/>
      <dgm:t>
        <a:bodyPr/>
        <a:lstStyle/>
        <a:p>
          <a:endParaRPr lang="en-US"/>
        </a:p>
      </dgm:t>
    </dgm:pt>
    <dgm:pt modelId="{A35F52AA-F915-4656-A2E0-065F27BAA48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Future Items</a:t>
          </a:r>
          <a:r>
            <a:rPr lang="en-US">
              <a:latin typeface="Calibri Light" panose="020F0302020204030204"/>
            </a:rPr>
            <a:t> (Hassan)</a:t>
          </a:r>
          <a:endParaRPr lang="en-US"/>
        </a:p>
      </dgm:t>
    </dgm:pt>
    <dgm:pt modelId="{BA4AE011-815A-42F6-8C48-ECCDC81A50CF}" type="parTrans" cxnId="{B083ED9B-CADE-474F-8818-B7D993246100}">
      <dgm:prSet/>
      <dgm:spPr/>
      <dgm:t>
        <a:bodyPr/>
        <a:lstStyle/>
        <a:p>
          <a:endParaRPr lang="en-US"/>
        </a:p>
      </dgm:t>
    </dgm:pt>
    <dgm:pt modelId="{AB740409-ACD3-4CFB-A434-FE2E5AC22605}" type="sibTrans" cxnId="{B083ED9B-CADE-474F-8818-B7D993246100}">
      <dgm:prSet/>
      <dgm:spPr/>
      <dgm:t>
        <a:bodyPr/>
        <a:lstStyle/>
        <a:p>
          <a:endParaRPr lang="en-US"/>
        </a:p>
      </dgm:t>
    </dgm:pt>
    <dgm:pt modelId="{2591EF03-60A8-4841-998E-0EBDE536CA4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Git repository update (Joey)</a:t>
          </a:r>
        </a:p>
      </dgm:t>
    </dgm:pt>
    <dgm:pt modelId="{807ECD1D-D164-414C-9756-D6628E9E6987}" type="parTrans" cxnId="{FBDB4D0D-9736-40AB-9156-415F3F30004B}">
      <dgm:prSet/>
      <dgm:spPr/>
      <dgm:t>
        <a:bodyPr/>
        <a:lstStyle/>
        <a:p>
          <a:endParaRPr lang="en-US"/>
        </a:p>
      </dgm:t>
    </dgm:pt>
    <dgm:pt modelId="{5DDB31F6-CC31-476A-82D7-74081393F685}" type="sibTrans" cxnId="{FBDB4D0D-9736-40AB-9156-415F3F30004B}">
      <dgm:prSet/>
      <dgm:spPr/>
      <dgm:t>
        <a:bodyPr/>
        <a:lstStyle/>
        <a:p>
          <a:endParaRPr lang="en-US"/>
        </a:p>
      </dgm:t>
    </dgm:pt>
    <dgm:pt modelId="{27A35CA0-510D-984E-A24F-42EA48A787D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Video update (Hassan)</a:t>
          </a:r>
        </a:p>
      </dgm:t>
    </dgm:pt>
    <dgm:pt modelId="{9C43B43E-4F24-E844-B3DD-9DCCDA24BBA7}" type="parTrans" cxnId="{102BBFDB-47CE-9542-8901-899FFB013F26}">
      <dgm:prSet/>
      <dgm:spPr/>
      <dgm:t>
        <a:bodyPr/>
        <a:lstStyle/>
        <a:p>
          <a:endParaRPr lang="en-US"/>
        </a:p>
      </dgm:t>
    </dgm:pt>
    <dgm:pt modelId="{53C4E082-11B0-D143-ADA1-C71064BB20B8}" type="sibTrans" cxnId="{102BBFDB-47CE-9542-8901-899FFB013F26}">
      <dgm:prSet/>
      <dgm:spPr/>
      <dgm:t>
        <a:bodyPr/>
        <a:lstStyle/>
        <a:p>
          <a:endParaRPr lang="en-US"/>
        </a:p>
      </dgm:t>
    </dgm:pt>
    <dgm:pt modelId="{3E634954-55A4-42DE-8306-7F723D39BA14}" type="pres">
      <dgm:prSet presAssocID="{63BD1003-6DC4-44DD-8014-7C7F56683D1C}" presName="root" presStyleCnt="0">
        <dgm:presLayoutVars>
          <dgm:dir/>
          <dgm:resizeHandles val="exact"/>
        </dgm:presLayoutVars>
      </dgm:prSet>
      <dgm:spPr/>
    </dgm:pt>
    <dgm:pt modelId="{DC54D120-2FAD-4BC3-876B-0AEFC025CC15}" type="pres">
      <dgm:prSet presAssocID="{99C216BB-54B1-4A56-BCCF-35798C60D85B}" presName="compNode" presStyleCnt="0"/>
      <dgm:spPr/>
    </dgm:pt>
    <dgm:pt modelId="{D8475013-C359-40BD-A367-6C2121E5AB50}" type="pres">
      <dgm:prSet presAssocID="{99C216BB-54B1-4A56-BCCF-35798C60D85B}" presName="bgRect" presStyleLbl="bgShp" presStyleIdx="0" presStyleCnt="7"/>
      <dgm:spPr/>
    </dgm:pt>
    <dgm:pt modelId="{6C8F4012-9E1A-435E-9680-C9583BCA75D3}" type="pres">
      <dgm:prSet presAssocID="{99C216BB-54B1-4A56-BCCF-35798C60D85B}" presName="iconRect" presStyleLbl="node1" presStyleIdx="0" presStyleCnt="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aptop Secure"/>
        </a:ext>
      </dgm:extLst>
    </dgm:pt>
    <dgm:pt modelId="{CD99A780-AE7A-435A-AE35-8E812C896CE6}" type="pres">
      <dgm:prSet presAssocID="{99C216BB-54B1-4A56-BCCF-35798C60D85B}" presName="spaceRect" presStyleCnt="0"/>
      <dgm:spPr/>
    </dgm:pt>
    <dgm:pt modelId="{6DDD4475-D833-4FF0-A2A6-A80FE03D73F9}" type="pres">
      <dgm:prSet presAssocID="{99C216BB-54B1-4A56-BCCF-35798C60D85B}" presName="parTx" presStyleLbl="revTx" presStyleIdx="0" presStyleCnt="7">
        <dgm:presLayoutVars>
          <dgm:chMax val="0"/>
          <dgm:chPref val="0"/>
        </dgm:presLayoutVars>
      </dgm:prSet>
      <dgm:spPr/>
    </dgm:pt>
    <dgm:pt modelId="{8EC0FA1D-981D-4845-9DF8-D10C43FFE934}" type="pres">
      <dgm:prSet presAssocID="{C62AA3C8-DD6B-483B-9BB3-4B21D2342904}" presName="sibTrans" presStyleCnt="0"/>
      <dgm:spPr/>
    </dgm:pt>
    <dgm:pt modelId="{F0E240EB-B827-48E3-8693-B1D579A0CE83}" type="pres">
      <dgm:prSet presAssocID="{0533FA95-F475-43CA-97DA-D744970BC939}" presName="compNode" presStyleCnt="0"/>
      <dgm:spPr/>
    </dgm:pt>
    <dgm:pt modelId="{8509D621-6A91-4BAA-9C0B-F56FD6B5FFDB}" type="pres">
      <dgm:prSet presAssocID="{0533FA95-F475-43CA-97DA-D744970BC939}" presName="bgRect" presStyleLbl="bgShp" presStyleIdx="1" presStyleCnt="7"/>
      <dgm:spPr/>
    </dgm:pt>
    <dgm:pt modelId="{F0B11078-1655-4DD2-B0AD-972048AFE461}" type="pres">
      <dgm:prSet presAssocID="{0533FA95-F475-43CA-97DA-D744970BC939}" presName="iconRect" presStyleLbl="node1" presStyleIdx="1" presStyleCnt="7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est Plan"/>
        </a:ext>
      </dgm:extLst>
    </dgm:pt>
    <dgm:pt modelId="{87C8AB04-4121-45AB-ACEE-1017D311E5FF}" type="pres">
      <dgm:prSet presAssocID="{0533FA95-F475-43CA-97DA-D744970BC939}" presName="spaceRect" presStyleCnt="0"/>
      <dgm:spPr/>
    </dgm:pt>
    <dgm:pt modelId="{2B30B6C7-A22E-4DC8-BB9E-374670E8B77D}" type="pres">
      <dgm:prSet presAssocID="{0533FA95-F475-43CA-97DA-D744970BC939}" presName="parTx" presStyleLbl="revTx" presStyleIdx="1" presStyleCnt="7">
        <dgm:presLayoutVars>
          <dgm:chMax val="0"/>
          <dgm:chPref val="0"/>
        </dgm:presLayoutVars>
      </dgm:prSet>
      <dgm:spPr/>
    </dgm:pt>
    <dgm:pt modelId="{BDEC0410-412A-491F-B35D-C4B175391B1D}" type="pres">
      <dgm:prSet presAssocID="{21056886-9F8F-440B-8008-31357CD90230}" presName="sibTrans" presStyleCnt="0"/>
      <dgm:spPr/>
    </dgm:pt>
    <dgm:pt modelId="{A3364B39-B39D-463B-98F1-7C097779FEA3}" type="pres">
      <dgm:prSet presAssocID="{CCA17DEB-B9EB-4E9B-84B8-0E281BA4A8EB}" presName="compNode" presStyleCnt="0"/>
      <dgm:spPr/>
    </dgm:pt>
    <dgm:pt modelId="{FD2A5F42-4E5A-4B76-B508-04CBB9804EAC}" type="pres">
      <dgm:prSet presAssocID="{CCA17DEB-B9EB-4E9B-84B8-0E281BA4A8EB}" presName="bgRect" presStyleLbl="bgShp" presStyleIdx="2" presStyleCnt="7"/>
      <dgm:spPr/>
    </dgm:pt>
    <dgm:pt modelId="{0CA757FF-DA4D-4E1C-948B-26B0894A2AF9}" type="pres">
      <dgm:prSet presAssocID="{CCA17DEB-B9EB-4E9B-84B8-0E281BA4A8EB}" presName="iconRect" presStyleLbl="node1" presStyleIdx="2" presStyleCnt="7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log"/>
        </a:ext>
      </dgm:extLst>
    </dgm:pt>
    <dgm:pt modelId="{7E46C8FD-8F6C-4E67-B7C7-D0C3D47D51CE}" type="pres">
      <dgm:prSet presAssocID="{CCA17DEB-B9EB-4E9B-84B8-0E281BA4A8EB}" presName="spaceRect" presStyleCnt="0"/>
      <dgm:spPr/>
    </dgm:pt>
    <dgm:pt modelId="{4958DC56-170B-4883-ADD9-7D8EFA4E454F}" type="pres">
      <dgm:prSet presAssocID="{CCA17DEB-B9EB-4E9B-84B8-0E281BA4A8EB}" presName="parTx" presStyleLbl="revTx" presStyleIdx="2" presStyleCnt="7">
        <dgm:presLayoutVars>
          <dgm:chMax val="0"/>
          <dgm:chPref val="0"/>
        </dgm:presLayoutVars>
      </dgm:prSet>
      <dgm:spPr/>
    </dgm:pt>
    <dgm:pt modelId="{9818AE53-9414-4D2C-AF23-26FD77898259}" type="pres">
      <dgm:prSet presAssocID="{4ABCD282-02E0-4849-B81B-844A2315DD0A}" presName="sibTrans" presStyleCnt="0"/>
      <dgm:spPr/>
    </dgm:pt>
    <dgm:pt modelId="{14CCF87F-7718-47D9-B1BF-1AEB58F15B66}" type="pres">
      <dgm:prSet presAssocID="{83B8A66A-1088-43C9-94FA-4FD0C298D577}" presName="compNode" presStyleCnt="0"/>
      <dgm:spPr/>
    </dgm:pt>
    <dgm:pt modelId="{F1DC9EE9-D63D-41B8-A57E-AECE12248A50}" type="pres">
      <dgm:prSet presAssocID="{83B8A66A-1088-43C9-94FA-4FD0C298D577}" presName="bgRect" presStyleLbl="bgShp" presStyleIdx="3" presStyleCnt="7"/>
      <dgm:spPr/>
    </dgm:pt>
    <dgm:pt modelId="{850D4C1E-EE48-40F2-AF7C-F4598C0546BD}" type="pres">
      <dgm:prSet presAssocID="{83B8A66A-1088-43C9-94FA-4FD0C298D577}" presName="iconRect" presStyleLbl="node1" presStyleIdx="3" presStyleCnt="7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obot"/>
        </a:ext>
      </dgm:extLst>
    </dgm:pt>
    <dgm:pt modelId="{99DC35FE-C691-4F46-9660-06A7913A6EF7}" type="pres">
      <dgm:prSet presAssocID="{83B8A66A-1088-43C9-94FA-4FD0C298D577}" presName="spaceRect" presStyleCnt="0"/>
      <dgm:spPr/>
    </dgm:pt>
    <dgm:pt modelId="{DCBFE4AC-C53D-446B-B3C7-6401E344B781}" type="pres">
      <dgm:prSet presAssocID="{83B8A66A-1088-43C9-94FA-4FD0C298D577}" presName="parTx" presStyleLbl="revTx" presStyleIdx="3" presStyleCnt="7">
        <dgm:presLayoutVars>
          <dgm:chMax val="0"/>
          <dgm:chPref val="0"/>
        </dgm:presLayoutVars>
      </dgm:prSet>
      <dgm:spPr/>
    </dgm:pt>
    <dgm:pt modelId="{86875483-EA20-434B-B1AD-C6531982CFC6}" type="pres">
      <dgm:prSet presAssocID="{4672E27B-C2C9-4A89-990B-B55711DDD57D}" presName="sibTrans" presStyleCnt="0"/>
      <dgm:spPr/>
    </dgm:pt>
    <dgm:pt modelId="{FF52DF25-AFB3-456E-B550-61523284D4EF}" type="pres">
      <dgm:prSet presAssocID="{A35F52AA-F915-4656-A2E0-065F27BAA48F}" presName="compNode" presStyleCnt="0"/>
      <dgm:spPr/>
    </dgm:pt>
    <dgm:pt modelId="{5FBC4F8A-BD8A-4FCF-B51A-B70C54066CF4}" type="pres">
      <dgm:prSet presAssocID="{A35F52AA-F915-4656-A2E0-065F27BAA48F}" presName="bgRect" presStyleLbl="bgShp" presStyleIdx="4" presStyleCnt="7"/>
      <dgm:spPr/>
    </dgm:pt>
    <dgm:pt modelId="{30428F3F-A751-412D-BD76-D96151F77595}" type="pres">
      <dgm:prSet presAssocID="{A35F52AA-F915-4656-A2E0-065F27BAA48F}" presName="iconRect" presStyleLbl="node1" presStyleIdx="4" presStyleCnt="7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ork Item Bug"/>
        </a:ext>
      </dgm:extLst>
    </dgm:pt>
    <dgm:pt modelId="{7E7401B9-1213-4677-B1BD-0FF4CE930022}" type="pres">
      <dgm:prSet presAssocID="{A35F52AA-F915-4656-A2E0-065F27BAA48F}" presName="spaceRect" presStyleCnt="0"/>
      <dgm:spPr/>
    </dgm:pt>
    <dgm:pt modelId="{6707536A-78D2-4374-92DF-F8CA21948CE2}" type="pres">
      <dgm:prSet presAssocID="{A35F52AA-F915-4656-A2E0-065F27BAA48F}" presName="parTx" presStyleLbl="revTx" presStyleIdx="4" presStyleCnt="7">
        <dgm:presLayoutVars>
          <dgm:chMax val="0"/>
          <dgm:chPref val="0"/>
        </dgm:presLayoutVars>
      </dgm:prSet>
      <dgm:spPr/>
    </dgm:pt>
    <dgm:pt modelId="{B70B558A-E298-44D6-8371-633B43A85FBC}" type="pres">
      <dgm:prSet presAssocID="{AB740409-ACD3-4CFB-A434-FE2E5AC22605}" presName="sibTrans" presStyleCnt="0"/>
      <dgm:spPr/>
    </dgm:pt>
    <dgm:pt modelId="{DC0ACEC0-7343-4A57-9873-14E15EF9228E}" type="pres">
      <dgm:prSet presAssocID="{2591EF03-60A8-4841-998E-0EBDE536CA44}" presName="compNode" presStyleCnt="0"/>
      <dgm:spPr/>
    </dgm:pt>
    <dgm:pt modelId="{C57B5D15-B268-409C-A074-E6341BE5B8BD}" type="pres">
      <dgm:prSet presAssocID="{2591EF03-60A8-4841-998E-0EBDE536CA44}" presName="bgRect" presStyleLbl="bgShp" presStyleIdx="5" presStyleCnt="7"/>
      <dgm:spPr/>
    </dgm:pt>
    <dgm:pt modelId="{F03A4B5B-6CE7-49E0-8B7F-01D3BB899F07}" type="pres">
      <dgm:prSet presAssocID="{2591EF03-60A8-4841-998E-0EBDE536CA44}" presName="iconRect" presStyleLbl="node1" presStyleIdx="5" presStyleCnt="7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esign"/>
        </a:ext>
      </dgm:extLst>
    </dgm:pt>
    <dgm:pt modelId="{8B0F86B4-F3F2-48B4-BBD4-882EF814046D}" type="pres">
      <dgm:prSet presAssocID="{2591EF03-60A8-4841-998E-0EBDE536CA44}" presName="spaceRect" presStyleCnt="0"/>
      <dgm:spPr/>
    </dgm:pt>
    <dgm:pt modelId="{421A74E4-B3C0-4B5B-BE33-B2BE9F76DC5A}" type="pres">
      <dgm:prSet presAssocID="{2591EF03-60A8-4841-998E-0EBDE536CA44}" presName="parTx" presStyleLbl="revTx" presStyleIdx="5" presStyleCnt="7">
        <dgm:presLayoutVars>
          <dgm:chMax val="0"/>
          <dgm:chPref val="0"/>
        </dgm:presLayoutVars>
      </dgm:prSet>
      <dgm:spPr/>
    </dgm:pt>
    <dgm:pt modelId="{249C185B-2BD4-DE4F-A61D-9F5D555B09C8}" type="pres">
      <dgm:prSet presAssocID="{5DDB31F6-CC31-476A-82D7-74081393F685}" presName="sibTrans" presStyleCnt="0"/>
      <dgm:spPr/>
    </dgm:pt>
    <dgm:pt modelId="{EBDBDAE4-8103-E14D-AD46-2B1DA02271A6}" type="pres">
      <dgm:prSet presAssocID="{27A35CA0-510D-984E-A24F-42EA48A787DA}" presName="compNode" presStyleCnt="0"/>
      <dgm:spPr/>
    </dgm:pt>
    <dgm:pt modelId="{8608A971-084A-8246-8BF2-807F222635A7}" type="pres">
      <dgm:prSet presAssocID="{27A35CA0-510D-984E-A24F-42EA48A787DA}" presName="bgRect" presStyleLbl="bgShp" presStyleIdx="6" presStyleCnt="7"/>
      <dgm:spPr/>
    </dgm:pt>
    <dgm:pt modelId="{13924F23-2ABD-2B4F-B8CE-3DE02E1059F3}" type="pres">
      <dgm:prSet presAssocID="{27A35CA0-510D-984E-A24F-42EA48A787DA}" presName="iconRect" presStyleLbl="node1" presStyleIdx="6" presStyleCnt="7"/>
      <dgm:spPr>
        <a:prstGeom prst="actionButtonForwardNext">
          <a:avLst/>
        </a:prstGeom>
      </dgm:spPr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" action="ppaction://hlinkshowjump?jump=nextslide" highlightClick="1"/>
          </dgm14:cNvPr>
        </a:ext>
      </dgm:extLst>
    </dgm:pt>
    <dgm:pt modelId="{747EFCF6-85C3-C04A-A668-E21FE613ACBC}" type="pres">
      <dgm:prSet presAssocID="{27A35CA0-510D-984E-A24F-42EA48A787DA}" presName="spaceRect" presStyleCnt="0"/>
      <dgm:spPr/>
    </dgm:pt>
    <dgm:pt modelId="{83C6BD86-A353-D440-A69E-76F5F001A149}" type="pres">
      <dgm:prSet presAssocID="{27A35CA0-510D-984E-A24F-42EA48A787DA}" presName="parTx" presStyleLbl="revTx" presStyleIdx="6" presStyleCnt="7">
        <dgm:presLayoutVars>
          <dgm:chMax val="0"/>
          <dgm:chPref val="0"/>
        </dgm:presLayoutVars>
      </dgm:prSet>
      <dgm:spPr/>
    </dgm:pt>
  </dgm:ptLst>
  <dgm:cxnLst>
    <dgm:cxn modelId="{FBDB4D0D-9736-40AB-9156-415F3F30004B}" srcId="{63BD1003-6DC4-44DD-8014-7C7F56683D1C}" destId="{2591EF03-60A8-4841-998E-0EBDE536CA44}" srcOrd="5" destOrd="0" parTransId="{807ECD1D-D164-414C-9756-D6628E9E6987}" sibTransId="{5DDB31F6-CC31-476A-82D7-74081393F685}"/>
    <dgm:cxn modelId="{23A6E721-A98C-48D2-AD2E-D020D6CF5165}" srcId="{63BD1003-6DC4-44DD-8014-7C7F56683D1C}" destId="{CCA17DEB-B9EB-4E9B-84B8-0E281BA4A8EB}" srcOrd="2" destOrd="0" parTransId="{2A51F379-7274-4872-8EF0-BB3B9B483967}" sibTransId="{4ABCD282-02E0-4849-B81B-844A2315DD0A}"/>
    <dgm:cxn modelId="{41814137-25EB-CD4B-AEFC-E549A5754F46}" type="presOf" srcId="{CCA17DEB-B9EB-4E9B-84B8-0E281BA4A8EB}" destId="{4958DC56-170B-4883-ADD9-7D8EFA4E454F}" srcOrd="0" destOrd="0" presId="urn:microsoft.com/office/officeart/2018/2/layout/IconVerticalSolidList"/>
    <dgm:cxn modelId="{D1091F4C-CCC3-4F89-96EF-8104B3C634D4}" srcId="{63BD1003-6DC4-44DD-8014-7C7F56683D1C}" destId="{99C216BB-54B1-4A56-BCCF-35798C60D85B}" srcOrd="0" destOrd="0" parTransId="{84D462A9-62E7-48AE-8945-AB96364B3953}" sibTransId="{C62AA3C8-DD6B-483B-9BB3-4B21D2342904}"/>
    <dgm:cxn modelId="{5596DF50-FFF3-476F-BF15-0111C2D0C483}" srcId="{63BD1003-6DC4-44DD-8014-7C7F56683D1C}" destId="{83B8A66A-1088-43C9-94FA-4FD0C298D577}" srcOrd="3" destOrd="0" parTransId="{2669DDAD-0A5E-4F0E-A4FE-594CCB590D2F}" sibTransId="{4672E27B-C2C9-4A89-990B-B55711DDD57D}"/>
    <dgm:cxn modelId="{DF27765E-6621-1143-866B-7ABCF5637912}" type="presOf" srcId="{27A35CA0-510D-984E-A24F-42EA48A787DA}" destId="{83C6BD86-A353-D440-A69E-76F5F001A149}" srcOrd="0" destOrd="0" presId="urn:microsoft.com/office/officeart/2018/2/layout/IconVerticalSolidList"/>
    <dgm:cxn modelId="{C542D39B-499C-4840-8307-A0CBB7A3631B}" type="presOf" srcId="{83B8A66A-1088-43C9-94FA-4FD0C298D577}" destId="{DCBFE4AC-C53D-446B-B3C7-6401E344B781}" srcOrd="0" destOrd="0" presId="urn:microsoft.com/office/officeart/2018/2/layout/IconVerticalSolidList"/>
    <dgm:cxn modelId="{B083ED9B-CADE-474F-8818-B7D993246100}" srcId="{63BD1003-6DC4-44DD-8014-7C7F56683D1C}" destId="{A35F52AA-F915-4656-A2E0-065F27BAA48F}" srcOrd="4" destOrd="0" parTransId="{BA4AE011-815A-42F6-8C48-ECCDC81A50CF}" sibTransId="{AB740409-ACD3-4CFB-A434-FE2E5AC22605}"/>
    <dgm:cxn modelId="{4A75F7A0-098D-7B4E-AE91-105B55612C7E}" type="presOf" srcId="{0533FA95-F475-43CA-97DA-D744970BC939}" destId="{2B30B6C7-A22E-4DC8-BB9E-374670E8B77D}" srcOrd="0" destOrd="0" presId="urn:microsoft.com/office/officeart/2018/2/layout/IconVerticalSolidList"/>
    <dgm:cxn modelId="{0BB9E3BA-0B81-4BAC-9302-853540500835}" srcId="{63BD1003-6DC4-44DD-8014-7C7F56683D1C}" destId="{0533FA95-F475-43CA-97DA-D744970BC939}" srcOrd="1" destOrd="0" parTransId="{B6AEBAE4-EAD8-4C62-9AA8-81745EED5793}" sibTransId="{21056886-9F8F-440B-8008-31357CD90230}"/>
    <dgm:cxn modelId="{E0E9C4C6-8373-A648-B891-29A56D6E1B4B}" type="presOf" srcId="{2591EF03-60A8-4841-998E-0EBDE536CA44}" destId="{421A74E4-B3C0-4B5B-BE33-B2BE9F76DC5A}" srcOrd="0" destOrd="0" presId="urn:microsoft.com/office/officeart/2018/2/layout/IconVerticalSolidList"/>
    <dgm:cxn modelId="{72A8C0D3-BD53-4F4D-9A78-D539C9AE15C3}" type="presOf" srcId="{99C216BB-54B1-4A56-BCCF-35798C60D85B}" destId="{6DDD4475-D833-4FF0-A2A6-A80FE03D73F9}" srcOrd="0" destOrd="0" presId="urn:microsoft.com/office/officeart/2018/2/layout/IconVerticalSolidList"/>
    <dgm:cxn modelId="{102BBFDB-47CE-9542-8901-899FFB013F26}" srcId="{63BD1003-6DC4-44DD-8014-7C7F56683D1C}" destId="{27A35CA0-510D-984E-A24F-42EA48A787DA}" srcOrd="6" destOrd="0" parTransId="{9C43B43E-4F24-E844-B3DD-9DCCDA24BBA7}" sibTransId="{53C4E082-11B0-D143-ADA1-C71064BB20B8}"/>
    <dgm:cxn modelId="{92DE9FE2-A076-422E-B515-204704A578FC}" type="presOf" srcId="{63BD1003-6DC4-44DD-8014-7C7F56683D1C}" destId="{3E634954-55A4-42DE-8306-7F723D39BA14}" srcOrd="0" destOrd="0" presId="urn:microsoft.com/office/officeart/2018/2/layout/IconVerticalSolidList"/>
    <dgm:cxn modelId="{94DE1FE5-7C48-754E-A406-E8E0D2A4CCBC}" type="presOf" srcId="{A35F52AA-F915-4656-A2E0-065F27BAA48F}" destId="{6707536A-78D2-4374-92DF-F8CA21948CE2}" srcOrd="0" destOrd="0" presId="urn:microsoft.com/office/officeart/2018/2/layout/IconVerticalSolidList"/>
    <dgm:cxn modelId="{07ADD59E-FE56-804D-BC94-4EFAB7ABEA7D}" type="presParOf" srcId="{3E634954-55A4-42DE-8306-7F723D39BA14}" destId="{DC54D120-2FAD-4BC3-876B-0AEFC025CC15}" srcOrd="0" destOrd="0" presId="urn:microsoft.com/office/officeart/2018/2/layout/IconVerticalSolidList"/>
    <dgm:cxn modelId="{B20D1D49-EA26-F448-BD2F-67848EC59D90}" type="presParOf" srcId="{DC54D120-2FAD-4BC3-876B-0AEFC025CC15}" destId="{D8475013-C359-40BD-A367-6C2121E5AB50}" srcOrd="0" destOrd="0" presId="urn:microsoft.com/office/officeart/2018/2/layout/IconVerticalSolidList"/>
    <dgm:cxn modelId="{D6D00F53-361F-DB4C-BD7F-67B42DA58F9F}" type="presParOf" srcId="{DC54D120-2FAD-4BC3-876B-0AEFC025CC15}" destId="{6C8F4012-9E1A-435E-9680-C9583BCA75D3}" srcOrd="1" destOrd="0" presId="urn:microsoft.com/office/officeart/2018/2/layout/IconVerticalSolidList"/>
    <dgm:cxn modelId="{7540A5D1-FADC-8945-823A-A91F326D5FAE}" type="presParOf" srcId="{DC54D120-2FAD-4BC3-876B-0AEFC025CC15}" destId="{CD99A780-AE7A-435A-AE35-8E812C896CE6}" srcOrd="2" destOrd="0" presId="urn:microsoft.com/office/officeart/2018/2/layout/IconVerticalSolidList"/>
    <dgm:cxn modelId="{F21AD9DC-89DD-AA48-BA6E-86EADD1615D0}" type="presParOf" srcId="{DC54D120-2FAD-4BC3-876B-0AEFC025CC15}" destId="{6DDD4475-D833-4FF0-A2A6-A80FE03D73F9}" srcOrd="3" destOrd="0" presId="urn:microsoft.com/office/officeart/2018/2/layout/IconVerticalSolidList"/>
    <dgm:cxn modelId="{9CBBE855-1527-8947-975D-D88684C52F5C}" type="presParOf" srcId="{3E634954-55A4-42DE-8306-7F723D39BA14}" destId="{8EC0FA1D-981D-4845-9DF8-D10C43FFE934}" srcOrd="1" destOrd="0" presId="urn:microsoft.com/office/officeart/2018/2/layout/IconVerticalSolidList"/>
    <dgm:cxn modelId="{5C1C632C-5D4F-F44E-900A-F33C3D3E5D81}" type="presParOf" srcId="{3E634954-55A4-42DE-8306-7F723D39BA14}" destId="{F0E240EB-B827-48E3-8693-B1D579A0CE83}" srcOrd="2" destOrd="0" presId="urn:microsoft.com/office/officeart/2018/2/layout/IconVerticalSolidList"/>
    <dgm:cxn modelId="{BF820691-42A4-9845-AD53-DC845D958E8F}" type="presParOf" srcId="{F0E240EB-B827-48E3-8693-B1D579A0CE83}" destId="{8509D621-6A91-4BAA-9C0B-F56FD6B5FFDB}" srcOrd="0" destOrd="0" presId="urn:microsoft.com/office/officeart/2018/2/layout/IconVerticalSolidList"/>
    <dgm:cxn modelId="{2C249EC5-5EF9-3048-BE3C-89CCE939E3F9}" type="presParOf" srcId="{F0E240EB-B827-48E3-8693-B1D579A0CE83}" destId="{F0B11078-1655-4DD2-B0AD-972048AFE461}" srcOrd="1" destOrd="0" presId="urn:microsoft.com/office/officeart/2018/2/layout/IconVerticalSolidList"/>
    <dgm:cxn modelId="{4AD19FD3-175D-6C4A-84D7-F55631B41E06}" type="presParOf" srcId="{F0E240EB-B827-48E3-8693-B1D579A0CE83}" destId="{87C8AB04-4121-45AB-ACEE-1017D311E5FF}" srcOrd="2" destOrd="0" presId="urn:microsoft.com/office/officeart/2018/2/layout/IconVerticalSolidList"/>
    <dgm:cxn modelId="{C686C9E2-03BD-DF41-9D97-356558E19972}" type="presParOf" srcId="{F0E240EB-B827-48E3-8693-B1D579A0CE83}" destId="{2B30B6C7-A22E-4DC8-BB9E-374670E8B77D}" srcOrd="3" destOrd="0" presId="urn:microsoft.com/office/officeart/2018/2/layout/IconVerticalSolidList"/>
    <dgm:cxn modelId="{88E1030C-6D77-2E42-A5FF-23649200CB34}" type="presParOf" srcId="{3E634954-55A4-42DE-8306-7F723D39BA14}" destId="{BDEC0410-412A-491F-B35D-C4B175391B1D}" srcOrd="3" destOrd="0" presId="urn:microsoft.com/office/officeart/2018/2/layout/IconVerticalSolidList"/>
    <dgm:cxn modelId="{4507937C-29A3-B44E-986D-6C72C1BB7807}" type="presParOf" srcId="{3E634954-55A4-42DE-8306-7F723D39BA14}" destId="{A3364B39-B39D-463B-98F1-7C097779FEA3}" srcOrd="4" destOrd="0" presId="urn:microsoft.com/office/officeart/2018/2/layout/IconVerticalSolidList"/>
    <dgm:cxn modelId="{2D4F6C1F-DB5A-B34C-92D4-ADC75ED9928A}" type="presParOf" srcId="{A3364B39-B39D-463B-98F1-7C097779FEA3}" destId="{FD2A5F42-4E5A-4B76-B508-04CBB9804EAC}" srcOrd="0" destOrd="0" presId="urn:microsoft.com/office/officeart/2018/2/layout/IconVerticalSolidList"/>
    <dgm:cxn modelId="{00A65917-4696-F94A-B9D4-0D9C16CAE3F7}" type="presParOf" srcId="{A3364B39-B39D-463B-98F1-7C097779FEA3}" destId="{0CA757FF-DA4D-4E1C-948B-26B0894A2AF9}" srcOrd="1" destOrd="0" presId="urn:microsoft.com/office/officeart/2018/2/layout/IconVerticalSolidList"/>
    <dgm:cxn modelId="{46DA6119-A7F6-C04C-8889-1C8142547799}" type="presParOf" srcId="{A3364B39-B39D-463B-98F1-7C097779FEA3}" destId="{7E46C8FD-8F6C-4E67-B7C7-D0C3D47D51CE}" srcOrd="2" destOrd="0" presId="urn:microsoft.com/office/officeart/2018/2/layout/IconVerticalSolidList"/>
    <dgm:cxn modelId="{DFE19A36-8C31-4142-844F-2C4D03F6089C}" type="presParOf" srcId="{A3364B39-B39D-463B-98F1-7C097779FEA3}" destId="{4958DC56-170B-4883-ADD9-7D8EFA4E454F}" srcOrd="3" destOrd="0" presId="urn:microsoft.com/office/officeart/2018/2/layout/IconVerticalSolidList"/>
    <dgm:cxn modelId="{0EFA9975-4E84-AE4F-9A23-ADB75F0ADC4F}" type="presParOf" srcId="{3E634954-55A4-42DE-8306-7F723D39BA14}" destId="{9818AE53-9414-4D2C-AF23-26FD77898259}" srcOrd="5" destOrd="0" presId="urn:microsoft.com/office/officeart/2018/2/layout/IconVerticalSolidList"/>
    <dgm:cxn modelId="{EF58F277-F24E-C249-A238-ABFCE25AF4E7}" type="presParOf" srcId="{3E634954-55A4-42DE-8306-7F723D39BA14}" destId="{14CCF87F-7718-47D9-B1BF-1AEB58F15B66}" srcOrd="6" destOrd="0" presId="urn:microsoft.com/office/officeart/2018/2/layout/IconVerticalSolidList"/>
    <dgm:cxn modelId="{FFEC6D25-DF5C-6241-A287-8C50E481180D}" type="presParOf" srcId="{14CCF87F-7718-47D9-B1BF-1AEB58F15B66}" destId="{F1DC9EE9-D63D-41B8-A57E-AECE12248A50}" srcOrd="0" destOrd="0" presId="urn:microsoft.com/office/officeart/2018/2/layout/IconVerticalSolidList"/>
    <dgm:cxn modelId="{BB5B3602-3B53-0142-903B-A49B093AAD36}" type="presParOf" srcId="{14CCF87F-7718-47D9-B1BF-1AEB58F15B66}" destId="{850D4C1E-EE48-40F2-AF7C-F4598C0546BD}" srcOrd="1" destOrd="0" presId="urn:microsoft.com/office/officeart/2018/2/layout/IconVerticalSolidList"/>
    <dgm:cxn modelId="{66203E23-C89E-784A-9DEA-ED8476F64A41}" type="presParOf" srcId="{14CCF87F-7718-47D9-B1BF-1AEB58F15B66}" destId="{99DC35FE-C691-4F46-9660-06A7913A6EF7}" srcOrd="2" destOrd="0" presId="urn:microsoft.com/office/officeart/2018/2/layout/IconVerticalSolidList"/>
    <dgm:cxn modelId="{663AC40C-1C38-C14E-B8AC-408F049155ED}" type="presParOf" srcId="{14CCF87F-7718-47D9-B1BF-1AEB58F15B66}" destId="{DCBFE4AC-C53D-446B-B3C7-6401E344B781}" srcOrd="3" destOrd="0" presId="urn:microsoft.com/office/officeart/2018/2/layout/IconVerticalSolidList"/>
    <dgm:cxn modelId="{2BDD7A79-2978-7A46-9363-77C435620668}" type="presParOf" srcId="{3E634954-55A4-42DE-8306-7F723D39BA14}" destId="{86875483-EA20-434B-B1AD-C6531982CFC6}" srcOrd="7" destOrd="0" presId="urn:microsoft.com/office/officeart/2018/2/layout/IconVerticalSolidList"/>
    <dgm:cxn modelId="{CAA38F65-53AA-3D42-8FEF-CF8B04624437}" type="presParOf" srcId="{3E634954-55A4-42DE-8306-7F723D39BA14}" destId="{FF52DF25-AFB3-456E-B550-61523284D4EF}" srcOrd="8" destOrd="0" presId="urn:microsoft.com/office/officeart/2018/2/layout/IconVerticalSolidList"/>
    <dgm:cxn modelId="{225F6F9D-E5A0-124A-ACCF-EC751B3FF3F9}" type="presParOf" srcId="{FF52DF25-AFB3-456E-B550-61523284D4EF}" destId="{5FBC4F8A-BD8A-4FCF-B51A-B70C54066CF4}" srcOrd="0" destOrd="0" presId="urn:microsoft.com/office/officeart/2018/2/layout/IconVerticalSolidList"/>
    <dgm:cxn modelId="{CAAA78DE-BB85-5D45-AB1D-B5C784A4956F}" type="presParOf" srcId="{FF52DF25-AFB3-456E-B550-61523284D4EF}" destId="{30428F3F-A751-412D-BD76-D96151F77595}" srcOrd="1" destOrd="0" presId="urn:microsoft.com/office/officeart/2018/2/layout/IconVerticalSolidList"/>
    <dgm:cxn modelId="{806CECD5-7131-5242-971B-EB0A23CDDED7}" type="presParOf" srcId="{FF52DF25-AFB3-456E-B550-61523284D4EF}" destId="{7E7401B9-1213-4677-B1BD-0FF4CE930022}" srcOrd="2" destOrd="0" presId="urn:microsoft.com/office/officeart/2018/2/layout/IconVerticalSolidList"/>
    <dgm:cxn modelId="{80401752-7AEC-F64C-9782-AC11B71D6563}" type="presParOf" srcId="{FF52DF25-AFB3-456E-B550-61523284D4EF}" destId="{6707536A-78D2-4374-92DF-F8CA21948CE2}" srcOrd="3" destOrd="0" presId="urn:microsoft.com/office/officeart/2018/2/layout/IconVerticalSolidList"/>
    <dgm:cxn modelId="{EA764E36-8135-B247-8312-E6ACFF732C81}" type="presParOf" srcId="{3E634954-55A4-42DE-8306-7F723D39BA14}" destId="{B70B558A-E298-44D6-8371-633B43A85FBC}" srcOrd="9" destOrd="0" presId="urn:microsoft.com/office/officeart/2018/2/layout/IconVerticalSolidList"/>
    <dgm:cxn modelId="{90C7BCF9-D94F-3D4C-AF92-F0A32D46CDA6}" type="presParOf" srcId="{3E634954-55A4-42DE-8306-7F723D39BA14}" destId="{DC0ACEC0-7343-4A57-9873-14E15EF9228E}" srcOrd="10" destOrd="0" presId="urn:microsoft.com/office/officeart/2018/2/layout/IconVerticalSolidList"/>
    <dgm:cxn modelId="{4E6AF928-3909-8E42-BE76-E168DD8DC56C}" type="presParOf" srcId="{DC0ACEC0-7343-4A57-9873-14E15EF9228E}" destId="{C57B5D15-B268-409C-A074-E6341BE5B8BD}" srcOrd="0" destOrd="0" presId="urn:microsoft.com/office/officeart/2018/2/layout/IconVerticalSolidList"/>
    <dgm:cxn modelId="{379BAB4B-E49E-7349-A2D5-A66D1493CD88}" type="presParOf" srcId="{DC0ACEC0-7343-4A57-9873-14E15EF9228E}" destId="{F03A4B5B-6CE7-49E0-8B7F-01D3BB899F07}" srcOrd="1" destOrd="0" presId="urn:microsoft.com/office/officeart/2018/2/layout/IconVerticalSolidList"/>
    <dgm:cxn modelId="{E33738E2-97E2-7B45-8AD3-BB91E1CB6FB6}" type="presParOf" srcId="{DC0ACEC0-7343-4A57-9873-14E15EF9228E}" destId="{8B0F86B4-F3F2-48B4-BBD4-882EF814046D}" srcOrd="2" destOrd="0" presId="urn:microsoft.com/office/officeart/2018/2/layout/IconVerticalSolidList"/>
    <dgm:cxn modelId="{698F00E5-D321-884E-9DEC-13011FDF3C17}" type="presParOf" srcId="{DC0ACEC0-7343-4A57-9873-14E15EF9228E}" destId="{421A74E4-B3C0-4B5B-BE33-B2BE9F76DC5A}" srcOrd="3" destOrd="0" presId="urn:microsoft.com/office/officeart/2018/2/layout/IconVerticalSolidList"/>
    <dgm:cxn modelId="{56B84DCB-F50C-9E41-98E7-CD18E67EE1BF}" type="presParOf" srcId="{3E634954-55A4-42DE-8306-7F723D39BA14}" destId="{249C185B-2BD4-DE4F-A61D-9F5D555B09C8}" srcOrd="11" destOrd="0" presId="urn:microsoft.com/office/officeart/2018/2/layout/IconVerticalSolidList"/>
    <dgm:cxn modelId="{FF8B6FBA-59EC-CF4D-9833-981D6F7CEB92}" type="presParOf" srcId="{3E634954-55A4-42DE-8306-7F723D39BA14}" destId="{EBDBDAE4-8103-E14D-AD46-2B1DA02271A6}" srcOrd="12" destOrd="0" presId="urn:microsoft.com/office/officeart/2018/2/layout/IconVerticalSolidList"/>
    <dgm:cxn modelId="{A8AC7942-E5DE-914B-A776-69177254772E}" type="presParOf" srcId="{EBDBDAE4-8103-E14D-AD46-2B1DA02271A6}" destId="{8608A971-084A-8246-8BF2-807F222635A7}" srcOrd="0" destOrd="0" presId="urn:microsoft.com/office/officeart/2018/2/layout/IconVerticalSolidList"/>
    <dgm:cxn modelId="{C9A6E994-0D52-3947-B7C3-AC8C4BA8F2DD}" type="presParOf" srcId="{EBDBDAE4-8103-E14D-AD46-2B1DA02271A6}" destId="{13924F23-2ABD-2B4F-B8CE-3DE02E1059F3}" srcOrd="1" destOrd="0" presId="urn:microsoft.com/office/officeart/2018/2/layout/IconVerticalSolidList"/>
    <dgm:cxn modelId="{A36E1819-07EA-734F-A4C0-BDADBD76E230}" type="presParOf" srcId="{EBDBDAE4-8103-E14D-AD46-2B1DA02271A6}" destId="{747EFCF6-85C3-C04A-A668-E21FE613ACBC}" srcOrd="2" destOrd="0" presId="urn:microsoft.com/office/officeart/2018/2/layout/IconVerticalSolidList"/>
    <dgm:cxn modelId="{B16E5354-2BE3-1F44-94CE-124F9DD5AA9C}" type="presParOf" srcId="{EBDBDAE4-8103-E14D-AD46-2B1DA02271A6}" destId="{83C6BD86-A353-D440-A69E-76F5F001A149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475013-C359-40BD-A367-6C2121E5AB50}">
      <dsp:nvSpPr>
        <dsp:cNvPr id="0" name=""/>
        <dsp:cNvSpPr/>
      </dsp:nvSpPr>
      <dsp:spPr>
        <a:xfrm>
          <a:off x="0" y="371"/>
          <a:ext cx="10515600" cy="51183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C8F4012-9E1A-435E-9680-C9583BCA75D3}">
      <dsp:nvSpPr>
        <dsp:cNvPr id="0" name=""/>
        <dsp:cNvSpPr/>
      </dsp:nvSpPr>
      <dsp:spPr>
        <a:xfrm>
          <a:off x="154829" y="115534"/>
          <a:ext cx="281509" cy="28150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DD4475-D833-4FF0-A2A6-A80FE03D73F9}">
      <dsp:nvSpPr>
        <dsp:cNvPr id="0" name=""/>
        <dsp:cNvSpPr/>
      </dsp:nvSpPr>
      <dsp:spPr>
        <a:xfrm>
          <a:off x="591168" y="371"/>
          <a:ext cx="9924431" cy="5118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4169" tIns="54169" rIns="54169" bIns="54169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APP design (Includes Networking updates) (Vinit)</a:t>
          </a:r>
        </a:p>
      </dsp:txBody>
      <dsp:txXfrm>
        <a:off x="591168" y="371"/>
        <a:ext cx="9924431" cy="511834"/>
      </dsp:txXfrm>
    </dsp:sp>
    <dsp:sp modelId="{8509D621-6A91-4BAA-9C0B-F56FD6B5FFDB}">
      <dsp:nvSpPr>
        <dsp:cNvPr id="0" name=""/>
        <dsp:cNvSpPr/>
      </dsp:nvSpPr>
      <dsp:spPr>
        <a:xfrm>
          <a:off x="0" y="640165"/>
          <a:ext cx="10515600" cy="51183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0B11078-1655-4DD2-B0AD-972048AFE461}">
      <dsp:nvSpPr>
        <dsp:cNvPr id="0" name=""/>
        <dsp:cNvSpPr/>
      </dsp:nvSpPr>
      <dsp:spPr>
        <a:xfrm>
          <a:off x="154829" y="755327"/>
          <a:ext cx="281509" cy="28150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B30B6C7-A22E-4DC8-BB9E-374670E8B77D}">
      <dsp:nvSpPr>
        <dsp:cNvPr id="0" name=""/>
        <dsp:cNvSpPr/>
      </dsp:nvSpPr>
      <dsp:spPr>
        <a:xfrm>
          <a:off x="591168" y="640165"/>
          <a:ext cx="9924431" cy="5118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4169" tIns="54169" rIns="54169" bIns="54169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Lab Testing and </a:t>
          </a:r>
          <a:r>
            <a:rPr lang="en-US" sz="1600" kern="1200">
              <a:latin typeface="Calibri Light" panose="020F0302020204030204"/>
            </a:rPr>
            <a:t>Data</a:t>
          </a:r>
          <a:r>
            <a:rPr lang="en-US" sz="1600" kern="1200"/>
            <a:t> </a:t>
          </a:r>
          <a:r>
            <a:rPr lang="en-US" sz="1600" kern="1200">
              <a:latin typeface="Calibri Light" panose="020F0302020204030204"/>
            </a:rPr>
            <a:t>Result</a:t>
          </a:r>
          <a:r>
            <a:rPr lang="en-US" sz="1600" kern="1200"/>
            <a:t> on GPS synced B200 (Vinit)</a:t>
          </a:r>
        </a:p>
      </dsp:txBody>
      <dsp:txXfrm>
        <a:off x="591168" y="640165"/>
        <a:ext cx="9924431" cy="511834"/>
      </dsp:txXfrm>
    </dsp:sp>
    <dsp:sp modelId="{FD2A5F42-4E5A-4B76-B508-04CBB9804EAC}">
      <dsp:nvSpPr>
        <dsp:cNvPr id="0" name=""/>
        <dsp:cNvSpPr/>
      </dsp:nvSpPr>
      <dsp:spPr>
        <a:xfrm>
          <a:off x="0" y="1279958"/>
          <a:ext cx="10515600" cy="51183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CA757FF-DA4D-4E1C-948B-26B0894A2AF9}">
      <dsp:nvSpPr>
        <dsp:cNvPr id="0" name=""/>
        <dsp:cNvSpPr/>
      </dsp:nvSpPr>
      <dsp:spPr>
        <a:xfrm>
          <a:off x="154829" y="1395121"/>
          <a:ext cx="281509" cy="28150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958DC56-170B-4883-ADD9-7D8EFA4E454F}">
      <dsp:nvSpPr>
        <dsp:cNvPr id="0" name=""/>
        <dsp:cNvSpPr/>
      </dsp:nvSpPr>
      <dsp:spPr>
        <a:xfrm>
          <a:off x="591168" y="1279958"/>
          <a:ext cx="9924431" cy="5118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4169" tIns="54169" rIns="54169" bIns="54169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DSP updates (Joey)</a:t>
          </a:r>
        </a:p>
      </dsp:txBody>
      <dsp:txXfrm>
        <a:off x="591168" y="1279958"/>
        <a:ext cx="9924431" cy="511834"/>
      </dsp:txXfrm>
    </dsp:sp>
    <dsp:sp modelId="{F1DC9EE9-D63D-41B8-A57E-AECE12248A50}">
      <dsp:nvSpPr>
        <dsp:cNvPr id="0" name=""/>
        <dsp:cNvSpPr/>
      </dsp:nvSpPr>
      <dsp:spPr>
        <a:xfrm>
          <a:off x="0" y="1919751"/>
          <a:ext cx="10515600" cy="51183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50D4C1E-EE48-40F2-AF7C-F4598C0546BD}">
      <dsp:nvSpPr>
        <dsp:cNvPr id="0" name=""/>
        <dsp:cNvSpPr/>
      </dsp:nvSpPr>
      <dsp:spPr>
        <a:xfrm>
          <a:off x="154829" y="2034914"/>
          <a:ext cx="281509" cy="28150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BFE4AC-C53D-446B-B3C7-6401E344B781}">
      <dsp:nvSpPr>
        <dsp:cNvPr id="0" name=""/>
        <dsp:cNvSpPr/>
      </dsp:nvSpPr>
      <dsp:spPr>
        <a:xfrm>
          <a:off x="591168" y="1919751"/>
          <a:ext cx="9924431" cy="5118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4169" tIns="54169" rIns="54169" bIns="54169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>
              <a:latin typeface="Calibri Light" panose="020F0302020204030204"/>
            </a:rPr>
            <a:t>TDoA Calculation/Localization</a:t>
          </a:r>
          <a:r>
            <a:rPr lang="en-US" sz="1600" kern="1200"/>
            <a:t> updates (Ryan)</a:t>
          </a:r>
        </a:p>
      </dsp:txBody>
      <dsp:txXfrm>
        <a:off x="591168" y="1919751"/>
        <a:ext cx="9924431" cy="511834"/>
      </dsp:txXfrm>
    </dsp:sp>
    <dsp:sp modelId="{5FBC4F8A-BD8A-4FCF-B51A-B70C54066CF4}">
      <dsp:nvSpPr>
        <dsp:cNvPr id="0" name=""/>
        <dsp:cNvSpPr/>
      </dsp:nvSpPr>
      <dsp:spPr>
        <a:xfrm>
          <a:off x="0" y="2559544"/>
          <a:ext cx="10515600" cy="51183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0428F3F-A751-412D-BD76-D96151F77595}">
      <dsp:nvSpPr>
        <dsp:cNvPr id="0" name=""/>
        <dsp:cNvSpPr/>
      </dsp:nvSpPr>
      <dsp:spPr>
        <a:xfrm>
          <a:off x="154829" y="2674707"/>
          <a:ext cx="281509" cy="281509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07536A-78D2-4374-92DF-F8CA21948CE2}">
      <dsp:nvSpPr>
        <dsp:cNvPr id="0" name=""/>
        <dsp:cNvSpPr/>
      </dsp:nvSpPr>
      <dsp:spPr>
        <a:xfrm>
          <a:off x="591168" y="2559544"/>
          <a:ext cx="9924431" cy="5118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4169" tIns="54169" rIns="54169" bIns="54169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Future Items</a:t>
          </a:r>
          <a:r>
            <a:rPr lang="en-US" sz="1600" kern="1200">
              <a:latin typeface="Calibri Light" panose="020F0302020204030204"/>
            </a:rPr>
            <a:t> (Hassan)</a:t>
          </a:r>
          <a:endParaRPr lang="en-US" sz="1600" kern="1200"/>
        </a:p>
      </dsp:txBody>
      <dsp:txXfrm>
        <a:off x="591168" y="2559544"/>
        <a:ext cx="9924431" cy="511834"/>
      </dsp:txXfrm>
    </dsp:sp>
    <dsp:sp modelId="{C57B5D15-B268-409C-A074-E6341BE5B8BD}">
      <dsp:nvSpPr>
        <dsp:cNvPr id="0" name=""/>
        <dsp:cNvSpPr/>
      </dsp:nvSpPr>
      <dsp:spPr>
        <a:xfrm>
          <a:off x="0" y="3199338"/>
          <a:ext cx="10515600" cy="51183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03A4B5B-6CE7-49E0-8B7F-01D3BB899F07}">
      <dsp:nvSpPr>
        <dsp:cNvPr id="0" name=""/>
        <dsp:cNvSpPr/>
      </dsp:nvSpPr>
      <dsp:spPr>
        <a:xfrm>
          <a:off x="154829" y="3314501"/>
          <a:ext cx="281509" cy="281509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1A74E4-B3C0-4B5B-BE33-B2BE9F76DC5A}">
      <dsp:nvSpPr>
        <dsp:cNvPr id="0" name=""/>
        <dsp:cNvSpPr/>
      </dsp:nvSpPr>
      <dsp:spPr>
        <a:xfrm>
          <a:off x="591168" y="3199338"/>
          <a:ext cx="9924431" cy="5118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4169" tIns="54169" rIns="54169" bIns="54169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Git repository update (Joey)</a:t>
          </a:r>
        </a:p>
      </dsp:txBody>
      <dsp:txXfrm>
        <a:off x="591168" y="3199338"/>
        <a:ext cx="9924431" cy="511834"/>
      </dsp:txXfrm>
    </dsp:sp>
    <dsp:sp modelId="{8608A971-084A-8246-8BF2-807F222635A7}">
      <dsp:nvSpPr>
        <dsp:cNvPr id="0" name=""/>
        <dsp:cNvSpPr/>
      </dsp:nvSpPr>
      <dsp:spPr>
        <a:xfrm>
          <a:off x="0" y="3839131"/>
          <a:ext cx="10515600" cy="51183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3924F23-2ABD-2B4F-B8CE-3DE02E1059F3}">
      <dsp:nvSpPr>
        <dsp:cNvPr id="0" name=""/>
        <dsp:cNvSpPr/>
      </dsp:nvSpPr>
      <dsp:spPr>
        <a:xfrm>
          <a:off x="154829" y="3954294"/>
          <a:ext cx="281509" cy="281509"/>
        </a:xfrm>
        <a:prstGeom prst="actionButtonForwardNex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C6BD86-A353-D440-A69E-76F5F001A149}">
      <dsp:nvSpPr>
        <dsp:cNvPr id="0" name=""/>
        <dsp:cNvSpPr/>
      </dsp:nvSpPr>
      <dsp:spPr>
        <a:xfrm>
          <a:off x="591168" y="3839131"/>
          <a:ext cx="9924431" cy="5118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4169" tIns="54169" rIns="54169" bIns="54169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Video update (Hassan)</a:t>
          </a:r>
        </a:p>
      </dsp:txBody>
      <dsp:txXfrm>
        <a:off x="591168" y="3839131"/>
        <a:ext cx="9924431" cy="51183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8015DF-4ECB-625C-4A21-A22CB8BA7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962453-3D42-FD62-8D39-9DDC28C5FE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4F9310-9DFF-443D-3E52-6D5A460485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8CF3B-C66A-9347-8926-C4E95C01BFA4}" type="datetimeFigureOut">
              <a:rPr lang="en-US" smtClean="0"/>
              <a:t>6/1/23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1DEF15-E042-0E3E-CE64-D4F4566D9A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69639D-1D1F-D869-0A2C-606338BEAC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35FCD-5A6C-CB4A-9832-79132776BE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7136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F4142A-5034-2070-14BB-5208CE473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FE66F0E-CD9A-390E-6FD4-32C8D729A8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E8960D-3F1E-FC22-D83D-D451135ECF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8CF3B-C66A-9347-8926-C4E95C01BFA4}" type="datetimeFigureOut">
              <a:rPr lang="en-US" smtClean="0"/>
              <a:t>6/1/23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9F7363-637C-F2F8-4C3F-FF252E8A0D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451C20-1A5F-0532-A51B-2713C79A38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35FCD-5A6C-CB4A-9832-79132776BE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982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D371D50-A5D2-F46D-01C8-93BC73C47D4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DA3EA77-860A-9F7F-0546-D7BA5E4AA1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C2C9DC-2561-F4EE-210A-98559B4622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8CF3B-C66A-9347-8926-C4E95C01BFA4}" type="datetimeFigureOut">
              <a:rPr lang="en-US" smtClean="0"/>
              <a:t>6/1/23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31013D-7AD4-844F-A09B-C86BE6F9C6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F73B4C-388B-72CE-DB6B-EB2ED8013E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35FCD-5A6C-CB4A-9832-79132776BE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3192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F9714B-B5C2-0B46-897C-6A4B279079BF}" type="datetimeFigureOut">
              <a:rPr lang="en-US" smtClean="0"/>
              <a:t>6/1/23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CCCBE-0B0A-054B-B9A8-0468D8EC99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75635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F9714B-B5C2-0B46-897C-6A4B279079BF}" type="datetimeFigureOut">
              <a:rPr lang="en-US" smtClean="0"/>
              <a:t>6/1/23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CCCBE-0B0A-054B-B9A8-0468D8EC99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431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F9714B-B5C2-0B46-897C-6A4B279079BF}" type="datetimeFigureOut">
              <a:rPr lang="en-US" smtClean="0"/>
              <a:t>6/1/23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CCCBE-0B0A-054B-B9A8-0468D8EC99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3174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F9714B-B5C2-0B46-897C-6A4B279079BF}" type="datetimeFigureOut">
              <a:rPr lang="en-US" smtClean="0"/>
              <a:t>6/1/23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CCCBE-0B0A-054B-B9A8-0468D8EC99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6677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F9714B-B5C2-0B46-897C-6A4B279079BF}" type="datetimeFigureOut">
              <a:rPr lang="en-US" smtClean="0"/>
              <a:t>6/1/23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CCCBE-0B0A-054B-B9A8-0468D8EC99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5451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F9714B-B5C2-0B46-897C-6A4B279079BF}" type="datetimeFigureOut">
              <a:rPr lang="en-US" smtClean="0"/>
              <a:t>6/1/23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CCCBE-0B0A-054B-B9A8-0468D8EC99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71953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F9714B-B5C2-0B46-897C-6A4B279079BF}" type="datetimeFigureOut">
              <a:rPr lang="en-US" smtClean="0"/>
              <a:t>6/1/23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CCCBE-0B0A-054B-B9A8-0468D8EC99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42074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F9714B-B5C2-0B46-897C-6A4B279079BF}" type="datetimeFigureOut">
              <a:rPr lang="en-US" smtClean="0"/>
              <a:t>6/1/23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CCCBE-0B0A-054B-B9A8-0468D8EC99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2705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93194-89B4-DECE-14F9-26EED210C6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C54D3-3396-4F9F-E2E5-B1CF4089A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D156E0-19F0-B12D-1731-2B183F092B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8CF3B-C66A-9347-8926-C4E95C01BFA4}" type="datetimeFigureOut">
              <a:rPr lang="en-US" smtClean="0"/>
              <a:t>6/1/23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93CB69-A843-B713-6C5B-A066AC1AB8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93157B-1BD0-6193-C0BA-E84FDDFA1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35FCD-5A6C-CB4A-9832-79132776BE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32682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F9714B-B5C2-0B46-897C-6A4B279079BF}" type="datetimeFigureOut">
              <a:rPr lang="en-US" smtClean="0"/>
              <a:t>6/1/23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CCCBE-0B0A-054B-B9A8-0468D8EC99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94987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F9714B-B5C2-0B46-897C-6A4B279079BF}" type="datetimeFigureOut">
              <a:rPr lang="en-US" smtClean="0"/>
              <a:t>6/1/23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CCCBE-0B0A-054B-B9A8-0468D8EC99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771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F9714B-B5C2-0B46-897C-6A4B279079BF}" type="datetimeFigureOut">
              <a:rPr lang="en-US" smtClean="0"/>
              <a:t>6/1/23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CCCBE-0B0A-054B-B9A8-0468D8EC99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5067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A6AE26-A6C3-8291-6424-AE1EEC8304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9A4993-4D7E-DCF0-F8BB-93AFB7B96A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81F2F1-8B18-3A16-0533-0A7C5A7589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8CF3B-C66A-9347-8926-C4E95C01BFA4}" type="datetimeFigureOut">
              <a:rPr lang="en-US" smtClean="0"/>
              <a:t>6/1/23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84817C-7257-B13C-02A0-1E8CB51252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F7454E-38FB-3544-4A39-9A99E740E1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35FCD-5A6C-CB4A-9832-79132776BE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8089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90BBD-A9F2-959C-C290-D84D348EBF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52CEAA-4EAE-2ECB-3696-E96E4EE6A3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5EDE61-A37C-404E-846D-8131EAA6D4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5FE887-CE49-06EC-3B51-936239F5AE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8CF3B-C66A-9347-8926-C4E95C01BFA4}" type="datetimeFigureOut">
              <a:rPr lang="en-US" smtClean="0"/>
              <a:t>6/1/23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122028-5AB2-0454-959C-D8010EBB93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9BD320-47EC-5DB2-6004-13803E97D6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35FCD-5A6C-CB4A-9832-79132776BE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1487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1D66F5-AF00-88CC-E49A-1145B08C36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253EBA-251D-3F0B-FA06-DA7421FF28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220C5D-66CF-924B-61CD-54DD979ACC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CD30645-6C8E-F09A-2F37-B8057D6032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5CF91CE-14D2-599C-7839-57BCA5E3E4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0DB78F3-AFAA-178D-9F3C-42AF6BCE84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8CF3B-C66A-9347-8926-C4E95C01BFA4}" type="datetimeFigureOut">
              <a:rPr lang="en-US" smtClean="0"/>
              <a:t>6/1/23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25B2A16-A9CF-C408-BB92-F70EF8362F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BFF9A40-91F8-980D-C29C-4B1A5E4D3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35FCD-5A6C-CB4A-9832-79132776BE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0234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5224C5-36A3-12B7-23CF-E711078F9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D83736-FDEE-6FB5-3E27-C23870292A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8CF3B-C66A-9347-8926-C4E95C01BFA4}" type="datetimeFigureOut">
              <a:rPr lang="en-US" smtClean="0"/>
              <a:t>6/1/23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4E3730B-DE1A-152D-92FB-56D8052A34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F8AFAB-FED7-10EB-578C-295423BF5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35FCD-5A6C-CB4A-9832-79132776BE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55266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6715089-E57F-08C2-783E-28F1C0300F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8CF3B-C66A-9347-8926-C4E95C01BFA4}" type="datetimeFigureOut">
              <a:rPr lang="en-US" smtClean="0"/>
              <a:t>6/1/23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0C5179A-097A-C5AE-8BD3-CB71EA1A6F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36D6AD-A316-E6E8-B272-DC2368AD42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35FCD-5A6C-CB4A-9832-79132776BE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9661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9DE658-B5D9-6870-D925-E59B2541F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E5B678-8AA5-4DCA-8A4E-8F6B510DD9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1B187A-25EA-42D7-933F-7E2B781198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07BB3F-D2FF-5947-2996-ED938E4CBE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8CF3B-C66A-9347-8926-C4E95C01BFA4}" type="datetimeFigureOut">
              <a:rPr lang="en-US" smtClean="0"/>
              <a:t>6/1/23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BA8BCF-6EB4-5EAA-2B11-1367C778BD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46517A-5224-B7AF-3760-5E7A86552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35FCD-5A6C-CB4A-9832-79132776BE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3731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055563-0FC3-4217-0980-BB1F27722C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117D5CB-4968-4B5A-3FEE-3F44828059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BEF5B9-5442-BDB7-2284-E84B0D9837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F5545A-77AC-B5A6-0D23-5E2C658902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8CF3B-C66A-9347-8926-C4E95C01BFA4}" type="datetimeFigureOut">
              <a:rPr lang="en-US" smtClean="0"/>
              <a:t>6/1/23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947BE2-74BF-763B-2C12-9C667073AA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0D38EF-EC96-2338-CDA2-C22A95982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35FCD-5A6C-CB4A-9832-79132776BE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138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ADB944F-7DC7-0576-9137-DE68311826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B94334-0AB7-EB13-E646-4B14EB50E7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F6F301-85D2-1457-47D9-EC6A9B5C14F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58CF3B-C66A-9347-8926-C4E95C01BFA4}" type="datetimeFigureOut">
              <a:rPr lang="en-US" smtClean="0"/>
              <a:t>6/1/23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994F8B-F054-A5DE-A4AA-3DBE96E197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83FB6D-16C2-1EC1-9095-7EDF14DF7A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E35FCD-5A6C-CB4A-9832-79132776BE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09799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F9714B-B5C2-0B46-897C-6A4B279079BF}" type="datetimeFigureOut">
              <a:rPr lang="en-US" smtClean="0"/>
              <a:t>6/1/23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BCCCBE-0B0A-054B-B9A8-0468D8EC99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8962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joey-public/WES207CapstoneProject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5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oey-public/WES207CapstoneProject" TargetMode="Externa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8.png"/><Relationship Id="rId7" Type="http://schemas.openxmlformats.org/officeDocument/2006/relationships/image" Target="../media/image43.jpe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4.png"/><Relationship Id="rId5" Type="http://schemas.openxmlformats.org/officeDocument/2006/relationships/image" Target="../media/image26.png"/><Relationship Id="rId10" Type="http://schemas.openxmlformats.org/officeDocument/2006/relationships/image" Target="../media/image51.jpeg"/><Relationship Id="rId4" Type="http://schemas.openxmlformats.org/officeDocument/2006/relationships/image" Target="../media/image30.png"/><Relationship Id="rId9" Type="http://schemas.openxmlformats.org/officeDocument/2006/relationships/image" Target="../media/image5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outdoor, reptile, lizard&#10;&#10;Description automatically generated">
            <a:extLst>
              <a:ext uri="{FF2B5EF4-FFF2-40B4-BE49-F238E27FC236}">
                <a16:creationId xmlns:a16="http://schemas.microsoft.com/office/drawing/2014/main" id="{EE59AA31-DC90-119A-FE8A-0AB7C2C3FAF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5" t="3795" r="14394" b="12812"/>
          <a:stretch/>
        </p:blipFill>
        <p:spPr>
          <a:xfrm>
            <a:off x="3968151" y="345060"/>
            <a:ext cx="8223846" cy="629106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FD5C8B-8D17-10CA-5335-5BA67CD013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481797"/>
            <a:ext cx="4023360" cy="3793605"/>
          </a:xfrm>
        </p:spPr>
        <p:txBody>
          <a:bodyPr anchor="b">
            <a:normAutofit fontScale="90000"/>
          </a:bodyPr>
          <a:lstStyle/>
          <a:p>
            <a:pPr algn="l"/>
            <a:r>
              <a:rPr lang="en-US" sz="4800"/>
              <a:t>Lizard Localization</a:t>
            </a:r>
            <a:br>
              <a:rPr lang="en-US" sz="4800">
                <a:cs typeface="Calibri Light"/>
              </a:rPr>
            </a:br>
            <a:br>
              <a:rPr lang="en-US" sz="4800">
                <a:cs typeface="Calibri Light"/>
              </a:rPr>
            </a:br>
            <a:r>
              <a:rPr lang="en-US" sz="4000">
                <a:cs typeface="Calibri Light"/>
              </a:rPr>
              <a:t>Week 8 Project Update: </a:t>
            </a:r>
            <a:br>
              <a:rPr lang="en-US" sz="4000">
                <a:cs typeface="Calibri Light"/>
              </a:rPr>
            </a:br>
            <a:r>
              <a:rPr lang="en-US" sz="4000">
                <a:cs typeface="Calibri Light"/>
              </a:rPr>
              <a:t>June 02, 2023</a:t>
            </a:r>
            <a:br>
              <a:rPr lang="en-US" sz="4800"/>
            </a:br>
            <a:endParaRPr lang="en-US" sz="480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ABE523-8ED7-A3D1-25AA-3B96E5B1C3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5074205"/>
            <a:ext cx="4023359" cy="1639461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sz="2000"/>
              <a:t>Vinit Saah, Joey </a:t>
            </a:r>
            <a:r>
              <a:rPr lang="en-US" sz="2000" err="1"/>
              <a:t>Schnecker</a:t>
            </a:r>
            <a:r>
              <a:rPr lang="en-US" sz="2000"/>
              <a:t>, </a:t>
            </a:r>
            <a:endParaRPr lang="en-US"/>
          </a:p>
          <a:p>
            <a:pPr algn="l">
              <a:lnSpc>
                <a:spcPct val="100000"/>
              </a:lnSpc>
            </a:pPr>
            <a:r>
              <a:rPr lang="en-US" sz="2000"/>
              <a:t>Ryan Margraf, Hassan Ahmad</a:t>
            </a:r>
            <a:endParaRPr lang="en-US">
              <a:cs typeface="Calibri" panose="020F0502020204030204"/>
            </a:endParaRPr>
          </a:p>
          <a:p>
            <a:pPr algn="l"/>
            <a:endParaRPr lang="en-US" sz="2000">
              <a:cs typeface="Calibri"/>
            </a:endParaRPr>
          </a:p>
          <a:p>
            <a:pPr algn="l"/>
            <a:endParaRPr lang="en-US" sz="2000">
              <a:cs typeface="Calibri"/>
            </a:endParaRPr>
          </a:p>
          <a:p>
            <a:pPr algn="l"/>
            <a:endParaRPr lang="en-US" sz="2000">
              <a:cs typeface="Calibri"/>
            </a:endParaRPr>
          </a:p>
        </p:txBody>
      </p:sp>
      <p:pic>
        <p:nvPicPr>
          <p:cNvPr id="7" name="Picture 6" descr="A picture containing icon&#10;&#10;Description automatically generated">
            <a:extLst>
              <a:ext uri="{FF2B5EF4-FFF2-40B4-BE49-F238E27FC236}">
                <a16:creationId xmlns:a16="http://schemas.microsoft.com/office/drawing/2014/main" id="{4CEDD88B-1006-9B89-E760-9A7062FA23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695" y="253024"/>
            <a:ext cx="2980906" cy="660400"/>
          </a:xfrm>
          <a:prstGeom prst="rect">
            <a:avLst/>
          </a:prstGeom>
        </p:spPr>
      </p:pic>
      <p:sp>
        <p:nvSpPr>
          <p:cNvPr id="4" name="TextBox 1">
            <a:extLst>
              <a:ext uri="{FF2B5EF4-FFF2-40B4-BE49-F238E27FC236}">
                <a16:creationId xmlns:a16="http://schemas.microsoft.com/office/drawing/2014/main" id="{45921D30-A051-1316-1034-DA4F3FE71FDC}"/>
              </a:ext>
            </a:extLst>
          </p:cNvPr>
          <p:cNvSpPr txBox="1"/>
          <p:nvPr/>
        </p:nvSpPr>
        <p:spPr>
          <a:xfrm>
            <a:off x="960220" y="6075082"/>
            <a:ext cx="2027019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ea typeface="+mn-lt"/>
                <a:cs typeface="+mn-lt"/>
              </a:rPr>
              <a:t>Project GitHub Link</a:t>
            </a:r>
            <a:endParaRPr lang="en-US"/>
          </a:p>
        </p:txBody>
      </p:sp>
      <p:sp>
        <p:nvSpPr>
          <p:cNvPr id="8" name="TextBox 1">
            <a:extLst>
              <a:ext uri="{FF2B5EF4-FFF2-40B4-BE49-F238E27FC236}">
                <a16:creationId xmlns:a16="http://schemas.microsoft.com/office/drawing/2014/main" id="{45921D30-A051-1316-1034-DA4F3FE71FDC}"/>
              </a:ext>
            </a:extLst>
          </p:cNvPr>
          <p:cNvSpPr txBox="1"/>
          <p:nvPr/>
        </p:nvSpPr>
        <p:spPr>
          <a:xfrm>
            <a:off x="232958" y="6441514"/>
            <a:ext cx="6079066" cy="276999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>
                <a:hlinkClick r:id="rId4"/>
              </a:rPr>
              <a:t>https://github.com/joey-public/WES207CapstoneProject</a:t>
            </a:r>
            <a:endParaRPr lang="en-US" sz="12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583998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F50E85-62AC-BB03-CA5A-440D190C20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3261" y="365125"/>
            <a:ext cx="8820539" cy="1325563"/>
          </a:xfrm>
        </p:spPr>
        <p:txBody>
          <a:bodyPr/>
          <a:lstStyle/>
          <a:p>
            <a:r>
              <a:rPr lang="en-US">
                <a:cs typeface="Calibri Light"/>
              </a:rPr>
              <a:t>DSP Updates</a:t>
            </a:r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F603891-B56B-F7C0-6879-09836D328F98}"/>
              </a:ext>
            </a:extLst>
          </p:cNvPr>
          <p:cNvGrpSpPr/>
          <p:nvPr/>
        </p:nvGrpSpPr>
        <p:grpSpPr>
          <a:xfrm>
            <a:off x="2613181" y="5966372"/>
            <a:ext cx="9223170" cy="564078"/>
            <a:chOff x="148441" y="5947557"/>
            <a:chExt cx="9658595" cy="623454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3B5157F-CFE0-DE2F-A3F2-1D200FE0C03E}"/>
                </a:ext>
              </a:extLst>
            </p:cNvPr>
            <p:cNvSpPr/>
            <p:nvPr/>
          </p:nvSpPr>
          <p:spPr>
            <a:xfrm>
              <a:off x="148441" y="5947557"/>
              <a:ext cx="811481" cy="62345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>
                  <a:cs typeface="Calibri"/>
                </a:rPr>
                <a:t>RX_ID</a:t>
              </a:r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9877EBC-69EE-25D5-1D1E-BC9B139140D6}"/>
                </a:ext>
              </a:extLst>
            </p:cNvPr>
            <p:cNvSpPr/>
            <p:nvPr/>
          </p:nvSpPr>
          <p:spPr>
            <a:xfrm>
              <a:off x="930233" y="5947557"/>
              <a:ext cx="1514104" cy="62345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>
                  <a:cs typeface="Calibri"/>
                </a:rPr>
                <a:t>RX_GPS_LOC</a:t>
              </a:r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E6F002D-0EDA-067F-6362-D9A98C643E7E}"/>
                </a:ext>
              </a:extLst>
            </p:cNvPr>
            <p:cNvSpPr/>
            <p:nvPr/>
          </p:nvSpPr>
          <p:spPr>
            <a:xfrm>
              <a:off x="2444336" y="5947557"/>
              <a:ext cx="1514104" cy="62345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err="1">
                  <a:cs typeface="Calibri"/>
                </a:rPr>
                <a:t>Time_Stamp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4A7FD90-DF55-602B-5406-A61CFAC41C3A}"/>
                </a:ext>
              </a:extLst>
            </p:cNvPr>
            <p:cNvSpPr/>
            <p:nvPr/>
          </p:nvSpPr>
          <p:spPr>
            <a:xfrm>
              <a:off x="3958439" y="5947557"/>
              <a:ext cx="5848597" cy="62345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err="1">
                  <a:cs typeface="Calibri"/>
                </a:rPr>
                <a:t>Raw_RX_Data_Stream</a:t>
              </a:r>
              <a:r>
                <a:rPr lang="en-US">
                  <a:cs typeface="Calibri"/>
                </a:rPr>
                <a:t> </a:t>
              </a:r>
              <a:endParaRPr lang="en-US"/>
            </a:p>
          </p:txBody>
        </p:sp>
      </p:grpSp>
      <p:pic>
        <p:nvPicPr>
          <p:cNvPr id="13" name="Picture 13" descr="Diagram&#10;&#10;Description automatically generated">
            <a:extLst>
              <a:ext uri="{FF2B5EF4-FFF2-40B4-BE49-F238E27FC236}">
                <a16:creationId xmlns:a16="http://schemas.microsoft.com/office/drawing/2014/main" id="{40337BE9-12C6-2C73-1CD4-7A4BFA9868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737" y="790357"/>
            <a:ext cx="1521519" cy="5751688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3AE057B-A647-D172-7996-CBE341614E35}"/>
              </a:ext>
            </a:extLst>
          </p:cNvPr>
          <p:cNvCxnSpPr/>
          <p:nvPr/>
        </p:nvCxnSpPr>
        <p:spPr>
          <a:xfrm>
            <a:off x="1844736" y="4375135"/>
            <a:ext cx="923425" cy="94625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CE49242-4567-7B7A-BD20-1B0A56E6CB5E}"/>
              </a:ext>
            </a:extLst>
          </p:cNvPr>
          <p:cNvSpPr txBox="1"/>
          <p:nvPr/>
        </p:nvSpPr>
        <p:spPr>
          <a:xfrm>
            <a:off x="3343469" y="1765040"/>
            <a:ext cx="2743199" cy="4572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C9C1A4-3329-5764-862D-A4B0BCDEAFBF}"/>
              </a:ext>
            </a:extLst>
          </p:cNvPr>
          <p:cNvSpPr txBox="1"/>
          <p:nvPr/>
        </p:nvSpPr>
        <p:spPr>
          <a:xfrm>
            <a:off x="2853612" y="2044958"/>
            <a:ext cx="5652795" cy="239485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B26829A-7A90-B4CA-156F-7F2B32FD96BF}"/>
              </a:ext>
            </a:extLst>
          </p:cNvPr>
          <p:cNvSpPr txBox="1"/>
          <p:nvPr/>
        </p:nvSpPr>
        <p:spPr>
          <a:xfrm>
            <a:off x="2534815" y="1625081"/>
            <a:ext cx="8475452" cy="28623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>
                <a:cs typeface="Calibri" panose="020F0502020204030204"/>
              </a:rPr>
              <a:t>Updated Streaming Code to Start Host Stream at an exact GPS time in the future</a:t>
            </a:r>
          </a:p>
          <a:p>
            <a:pPr marL="742950" lvl="1" indent="-285750">
              <a:buFont typeface="Arial"/>
              <a:buChar char="•"/>
            </a:pPr>
            <a:r>
              <a:rPr lang="en-US">
                <a:cs typeface="Calibri" panose="020F0502020204030204"/>
              </a:rPr>
              <a:t>Only works thanks to B200s with GPSDOs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cs typeface="Calibri" panose="020F0502020204030204"/>
              </a:rPr>
              <a:t>Updated Processing code to filter and normalize data before doing a threshold detection</a:t>
            </a:r>
          </a:p>
          <a:p>
            <a:pPr marL="742950" lvl="1" indent="-285750">
              <a:buFont typeface="Arial"/>
              <a:buChar char="•"/>
            </a:pPr>
            <a:r>
              <a:rPr lang="en-US">
                <a:cs typeface="Calibri" panose="020F0502020204030204"/>
              </a:rPr>
              <a:t>Old Code simply looked for a peak in the raw data, but testing showed filtering was needed to separate the signal from the noise. 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cs typeface="Calibri" panose="020F0502020204030204"/>
              </a:rPr>
              <a:t>Updated to send 30ms of raw data that encapsulates the entire pulse</a:t>
            </a:r>
          </a:p>
          <a:p>
            <a:pPr marL="742950" lvl="1" indent="-285750">
              <a:buFont typeface="Arial"/>
              <a:buChar char="•"/>
            </a:pPr>
            <a:r>
              <a:rPr lang="en-US">
                <a:cs typeface="Calibri" panose="020F0502020204030204"/>
              </a:rPr>
              <a:t>Simulations on raw data show that doing a cross correlation at the host controller side between the different received pulses produces improved TDOA estimations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566A457-3058-4001-CC36-CB115F90751E}"/>
              </a:ext>
            </a:extLst>
          </p:cNvPr>
          <p:cNvCxnSpPr>
            <a:cxnSpLocks/>
          </p:cNvCxnSpPr>
          <p:nvPr/>
        </p:nvCxnSpPr>
        <p:spPr>
          <a:xfrm>
            <a:off x="1774758" y="4756135"/>
            <a:ext cx="1184718" cy="11871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20" descr="Diagram&#10;&#10;Description automatically generated">
            <a:extLst>
              <a:ext uri="{FF2B5EF4-FFF2-40B4-BE49-F238E27FC236}">
                <a16:creationId xmlns:a16="http://schemas.microsoft.com/office/drawing/2014/main" id="{63C64562-D764-A871-C296-3EEDC3BE50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853489" y="4926929"/>
            <a:ext cx="7126705" cy="865860"/>
          </a:xfrm>
        </p:spPr>
      </p:pic>
    </p:spTree>
    <p:extLst>
      <p:ext uri="{BB962C8B-B14F-4D97-AF65-F5344CB8AC3E}">
        <p14:creationId xmlns:p14="http://schemas.microsoft.com/office/powerpoint/2010/main" val="35800151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4F6AFA-9C12-A459-F79B-703B8602BB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Testing Simple Threshold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C154DF-ED45-6973-5E37-D6E247FCC1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2 weeks before, naïve approach was a simple threshold detection on raw magnitude data</a:t>
            </a:r>
          </a:p>
          <a:p>
            <a:r>
              <a:rPr lang="en-US"/>
              <a:t>Major issue: Noise</a:t>
            </a:r>
            <a:endParaRPr lang="en-US">
              <a:cs typeface="Calibri" panose="020F0502020204030204"/>
            </a:endParaRPr>
          </a:p>
          <a:p>
            <a:pPr lvl="1"/>
            <a:r>
              <a:rPr lang="en-US"/>
              <a:t>Higher sampling rate introduces lots of noise. Sampling rate 25MS/s. Gain 20 dB, Tx at 10m.</a:t>
            </a:r>
            <a:endParaRPr lang="en-US">
              <a:cs typeface="Calibri"/>
            </a:endParaRPr>
          </a:p>
          <a:p>
            <a:pPr lvl="1"/>
            <a:r>
              <a:rPr lang="en-US">
                <a:cs typeface="Calibri"/>
              </a:rPr>
              <a:t>When testing we were unable to detect pulses from more then a few meters (&lt;5m) away. </a:t>
            </a:r>
          </a:p>
          <a:p>
            <a:pPr lvl="1"/>
            <a:endParaRPr lang="en-US">
              <a:cs typeface="Calibri"/>
            </a:endParaRPr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>
              <a:cs typeface="Calibri" panose="020F0502020204030204"/>
            </a:endParaRPr>
          </a:p>
          <a:p>
            <a:pPr lvl="1"/>
            <a:endParaRPr lang="en-US">
              <a:cs typeface="Calibri" panose="020F0502020204030204"/>
            </a:endParaRPr>
          </a:p>
        </p:txBody>
      </p:sp>
      <p:pic>
        <p:nvPicPr>
          <p:cNvPr id="5" name="Picture 4" descr="A picture containing line, plot, electric blue, screenshot&#10;&#10;Description automatically generated">
            <a:extLst>
              <a:ext uri="{FF2B5EF4-FFF2-40B4-BE49-F238E27FC236}">
                <a16:creationId xmlns:a16="http://schemas.microsoft.com/office/drawing/2014/main" id="{9760BF28-ACE1-3418-1944-C4065B1CFF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605515"/>
            <a:ext cx="10797649" cy="2163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3876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DF791F-9945-5600-9FF8-E2B9E641C4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72232"/>
            <a:ext cx="10515600" cy="1325563"/>
          </a:xfrm>
        </p:spPr>
        <p:txBody>
          <a:bodyPr/>
          <a:lstStyle/>
          <a:p>
            <a:r>
              <a:rPr lang="en-US"/>
              <a:t>Simulation on May 27th Data: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7FA44-D43C-0B43-AECF-1B30FFF193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7728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Design Low pass filter</a:t>
            </a:r>
          </a:p>
          <a:p>
            <a:r>
              <a:rPr lang="en-US" sz="1600"/>
              <a:t>A) Designed Sinc filter with 67 taps, having Kaiser window for β =10 : Could detect pulse upto 20m</a:t>
            </a:r>
          </a:p>
          <a:p>
            <a:r>
              <a:rPr lang="en-US" sz="1600"/>
              <a:t>B) FIRPM with 32 Taps: Upto 10-15 metres.</a:t>
            </a:r>
          </a:p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6DBCB36-22ED-82F5-5CAD-03FC970A57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949" y="2155593"/>
            <a:ext cx="4884389" cy="3990064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DEB48955-A8E3-8CC4-B426-A5873704B6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3284" y="2275412"/>
            <a:ext cx="5959433" cy="3603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7519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99731-7DDC-16C2-1253-99A0F8E39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May 31st Testing New DSP</a:t>
            </a:r>
            <a:endParaRPr lang="en-US"/>
          </a:p>
        </p:txBody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57CED7EF-C361-CAB5-41B5-AB1F84832D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7847" y="1687079"/>
            <a:ext cx="2895890" cy="4351338"/>
          </a:xfrm>
        </p:spPr>
      </p:pic>
      <p:pic>
        <p:nvPicPr>
          <p:cNvPr id="5" name="Picture 5" descr="Timeline&#10;&#10;Description automatically generated">
            <a:extLst>
              <a:ext uri="{FF2B5EF4-FFF2-40B4-BE49-F238E27FC236}">
                <a16:creationId xmlns:a16="http://schemas.microsoft.com/office/drawing/2014/main" id="{F9ACDD04-BC46-75AE-E9BB-FC587BD48A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4686" y="1530135"/>
            <a:ext cx="2743200" cy="219456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706FEBE1-77A2-DA15-FBA5-191029FFBF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4686" y="3776552"/>
            <a:ext cx="2743200" cy="2194560"/>
          </a:xfrm>
          <a:prstGeom prst="rect">
            <a:avLst/>
          </a:prstGeom>
        </p:spPr>
      </p:pic>
      <p:pic>
        <p:nvPicPr>
          <p:cNvPr id="7" name="Picture 7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EBF250D1-F8B9-4725-4274-859952B1BD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4972" y="1470759"/>
            <a:ext cx="4138550" cy="330292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C02BEC9-B055-DE0C-6CF5-B03991BBB3DE}"/>
              </a:ext>
            </a:extLst>
          </p:cNvPr>
          <p:cNvSpPr txBox="1"/>
          <p:nvPr/>
        </p:nvSpPr>
        <p:spPr>
          <a:xfrm>
            <a:off x="6660078" y="4769922"/>
            <a:ext cx="4057402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Calibri"/>
              <a:buChar char="-"/>
            </a:pPr>
            <a:r>
              <a:rPr lang="en-US">
                <a:cs typeface="Calibri"/>
              </a:rPr>
              <a:t>New Filtering approach increased pulse detection range from &lt; 5m to about 20 meters. </a:t>
            </a:r>
          </a:p>
          <a:p>
            <a:pPr marL="285750" indent="-285750">
              <a:buFont typeface="Calibri"/>
              <a:buChar char="-"/>
            </a:pPr>
            <a:r>
              <a:rPr lang="en-US">
                <a:cs typeface="Calibri"/>
              </a:rPr>
              <a:t>Next Step is to send pulse start index from host to the host controller to be used in updated TDOA calculations. 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784B27-6935-5A0A-C8FD-DAA5E2535821}"/>
              </a:ext>
            </a:extLst>
          </p:cNvPr>
          <p:cNvSpPr txBox="1"/>
          <p:nvPr/>
        </p:nvSpPr>
        <p:spPr>
          <a:xfrm>
            <a:off x="1039091" y="6006934"/>
            <a:ext cx="260267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cs typeface="Calibri"/>
              </a:rPr>
              <a:t>Processing Source Code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B908F81-3153-044B-0FA3-22140591ABC0}"/>
              </a:ext>
            </a:extLst>
          </p:cNvPr>
          <p:cNvSpPr txBox="1"/>
          <p:nvPr/>
        </p:nvSpPr>
        <p:spPr>
          <a:xfrm>
            <a:off x="3809999" y="5927765"/>
            <a:ext cx="2612571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b="1">
                <a:cs typeface="Calibri"/>
              </a:rPr>
              <a:t>Data From 2 Synchronized Receivers  10m from transmitter</a:t>
            </a:r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BF42321-3AF1-7303-4DAC-894BB59BDAAB}"/>
              </a:ext>
            </a:extLst>
          </p:cNvPr>
          <p:cNvSpPr txBox="1"/>
          <p:nvPr/>
        </p:nvSpPr>
        <p:spPr>
          <a:xfrm>
            <a:off x="7501245" y="950024"/>
            <a:ext cx="2612571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b="1">
                <a:cs typeface="Calibri"/>
              </a:rPr>
              <a:t>Example of Pulse Detection working from 20m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134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3273C-071C-B166-B3A8-207C431242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Possible Improvement </a:t>
            </a:r>
          </a:p>
        </p:txBody>
      </p:sp>
      <p:pic>
        <p:nvPicPr>
          <p:cNvPr id="5" name="Picture 4" descr="A picture containing text, screenshot, line, font&#10;&#10;Description automatically generated">
            <a:extLst>
              <a:ext uri="{FF2B5EF4-FFF2-40B4-BE49-F238E27FC236}">
                <a16:creationId xmlns:a16="http://schemas.microsoft.com/office/drawing/2014/main" id="{504B3176-837A-7AA0-37D0-A5C365C7B5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01622"/>
            <a:ext cx="8750110" cy="158452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3961B40-62EB-092F-F97A-9AE7EAB40CFC}"/>
              </a:ext>
            </a:extLst>
          </p:cNvPr>
          <p:cNvSpPr txBox="1"/>
          <p:nvPr/>
        </p:nvSpPr>
        <p:spPr>
          <a:xfrm>
            <a:off x="1156657" y="4873831"/>
            <a:ext cx="9877895" cy="187743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>
                <a:cs typeface="Calibri"/>
              </a:rPr>
              <a:t>Another possible approach is to essentially use a matched filter by doing a cross correlation of the received data with a template pulse. </a:t>
            </a:r>
          </a:p>
          <a:p>
            <a:pPr marL="285750" indent="-285750">
              <a:buFont typeface="Arial"/>
              <a:buChar char="•"/>
            </a:pPr>
            <a:r>
              <a:rPr lang="en-US" sz="1600">
                <a:cs typeface="Calibri"/>
              </a:rPr>
              <a:t>Simulation show this approach would increase the range of our pulse detection. </a:t>
            </a:r>
          </a:p>
          <a:p>
            <a:pPr marL="285750" indent="-285750">
              <a:buFont typeface="Arial"/>
              <a:buChar char="•"/>
            </a:pPr>
            <a:r>
              <a:rPr lang="en-US" sz="1600">
                <a:cs typeface="Calibri"/>
              </a:rPr>
              <a:t>The above plots show simulation results for this technique</a:t>
            </a:r>
          </a:p>
          <a:p>
            <a:pPr marL="742950" lvl="1" indent="-285750">
              <a:buFont typeface="Arial"/>
              <a:buChar char="•"/>
            </a:pPr>
            <a:r>
              <a:rPr lang="en-US" sz="1600">
                <a:cs typeface="Calibri"/>
              </a:rPr>
              <a:t>Simulation was performed on data collected on May 31st from a distance &gt; 20 meters  </a:t>
            </a:r>
          </a:p>
          <a:p>
            <a:pPr marL="742950" lvl="1" indent="-285750">
              <a:buFont typeface="Arial"/>
              <a:buChar char="•"/>
            </a:pPr>
            <a:r>
              <a:rPr lang="en-US" sz="1600">
                <a:cs typeface="Calibri"/>
              </a:rPr>
              <a:t>Template signal is a raw data pulse we collected with the transmitter &lt; 1m from the receiver (on May 27th)</a:t>
            </a:r>
          </a:p>
          <a:p>
            <a:pPr marL="285750" indent="-285750">
              <a:buFont typeface="Arial"/>
              <a:buChar char="•"/>
            </a:pPr>
            <a:endParaRPr lang="en-US" sz="2000">
              <a:cs typeface="Calibri"/>
            </a:endParaRPr>
          </a:p>
        </p:txBody>
      </p:sp>
      <p:pic>
        <p:nvPicPr>
          <p:cNvPr id="8" name="Picture 7" descr="A picture containing text, line, screenshot, font&#10;&#10;Description automatically generated">
            <a:extLst>
              <a:ext uri="{FF2B5EF4-FFF2-40B4-BE49-F238E27FC236}">
                <a16:creationId xmlns:a16="http://schemas.microsoft.com/office/drawing/2014/main" id="{F5A400CD-C1C8-C670-7A1A-2C6C7EED57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0546" y="3338038"/>
            <a:ext cx="8277266" cy="1531751"/>
          </a:xfrm>
          <a:prstGeom prst="rect">
            <a:avLst/>
          </a:prstGeom>
        </p:spPr>
      </p:pic>
      <p:pic>
        <p:nvPicPr>
          <p:cNvPr id="3" name="Picture 3" descr="Chart&#10;&#10;Description automatically generated">
            <a:extLst>
              <a:ext uri="{FF2B5EF4-FFF2-40B4-BE49-F238E27FC236}">
                <a16:creationId xmlns:a16="http://schemas.microsoft.com/office/drawing/2014/main" id="{A3C3CEEE-6371-6A27-8B50-E3F2505804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13075" y="2451953"/>
            <a:ext cx="2574966" cy="1963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2781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F5AFA-168E-ADE3-7824-632E10C5D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cs typeface="Calibri Light"/>
              </a:rPr>
              <a:t>TDoA</a:t>
            </a:r>
            <a:r>
              <a:rPr lang="en-US">
                <a:cs typeface="Calibri Light"/>
              </a:rPr>
              <a:t> Calculation/Localization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0D5E00-753B-C6CB-812F-F42D305453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Threshold detection only provides an approximate </a:t>
            </a:r>
            <a:r>
              <a:rPr lang="en-US" err="1">
                <a:cs typeface="Calibri"/>
              </a:rPr>
              <a:t>ToA</a:t>
            </a:r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To get more accuracy, cross correlation between the pulse data at each receiver is used to calculate a more precise sample index</a:t>
            </a:r>
          </a:p>
          <a:p>
            <a:r>
              <a:rPr lang="en-US">
                <a:cs typeface="Calibri"/>
              </a:rPr>
              <a:t>Simulated in MATLAB, then ported to C++</a:t>
            </a:r>
          </a:p>
          <a:p>
            <a:pPr lvl="1"/>
            <a:r>
              <a:rPr lang="en-US">
                <a:cs typeface="Calibri"/>
              </a:rPr>
              <a:t>Uses FFTW library</a:t>
            </a:r>
          </a:p>
          <a:p>
            <a:r>
              <a:rPr lang="en-US">
                <a:cs typeface="Calibri"/>
              </a:rPr>
              <a:t>Next: Integrate into host controller flow</a:t>
            </a:r>
          </a:p>
        </p:txBody>
      </p:sp>
    </p:spTree>
    <p:extLst>
      <p:ext uri="{BB962C8B-B14F-4D97-AF65-F5344CB8AC3E}">
        <p14:creationId xmlns:p14="http://schemas.microsoft.com/office/powerpoint/2010/main" val="40596192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65D320-7ED0-5595-66DC-2B87BAB3F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cs typeface="Calibri Light"/>
              </a:rPr>
              <a:t>TDoA</a:t>
            </a:r>
            <a:r>
              <a:rPr lang="en-US">
                <a:cs typeface="Calibri Light"/>
              </a:rPr>
              <a:t> Calculation</a:t>
            </a:r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D336FD5-4E2B-F033-ED87-DE8DFAEA334A}"/>
              </a:ext>
            </a:extLst>
          </p:cNvPr>
          <p:cNvSpPr/>
          <p:nvPr/>
        </p:nvSpPr>
        <p:spPr>
          <a:xfrm>
            <a:off x="3254315" y="5055874"/>
            <a:ext cx="1656265" cy="8430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60120">
              <a:spcAft>
                <a:spcPts val="600"/>
              </a:spcAft>
            </a:pPr>
            <a:r>
              <a:rPr lang="en-US" sz="1850">
                <a:cs typeface="Calibri"/>
              </a:rPr>
              <a:t>Approximate Indices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3DBEAE5-F5BD-52C5-9FB4-0244DE0DE256}"/>
              </a:ext>
            </a:extLst>
          </p:cNvPr>
          <p:cNvSpPr/>
          <p:nvPr/>
        </p:nvSpPr>
        <p:spPr>
          <a:xfrm>
            <a:off x="3258338" y="1982691"/>
            <a:ext cx="1656265" cy="8430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60120">
              <a:spcAft>
                <a:spcPts val="600"/>
              </a:spcAft>
            </a:pPr>
            <a:r>
              <a:rPr lang="en-US" sz="1850">
                <a:cs typeface="Calibri"/>
              </a:rPr>
              <a:t>Pulse Data (x4)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1DA9D8E-233E-00F0-2446-9B39886AEBDE}"/>
              </a:ext>
            </a:extLst>
          </p:cNvPr>
          <p:cNvSpPr/>
          <p:nvPr/>
        </p:nvSpPr>
        <p:spPr>
          <a:xfrm>
            <a:off x="8102482" y="5055872"/>
            <a:ext cx="1656265" cy="8430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60120">
              <a:spcAft>
                <a:spcPts val="600"/>
              </a:spcAft>
            </a:pPr>
            <a:r>
              <a:rPr lang="en-US" sz="1850">
                <a:cs typeface="Calibri"/>
              </a:rPr>
              <a:t>Sample Differences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B601925-7FA3-3532-4217-B681B44C51BA}"/>
              </a:ext>
            </a:extLst>
          </p:cNvPr>
          <p:cNvCxnSpPr/>
          <p:nvPr/>
        </p:nvCxnSpPr>
        <p:spPr>
          <a:xfrm>
            <a:off x="2320118" y="2397059"/>
            <a:ext cx="934253" cy="198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E5FF962-1E65-7BB6-228F-4C3D2343DE72}"/>
              </a:ext>
            </a:extLst>
          </p:cNvPr>
          <p:cNvCxnSpPr>
            <a:cxnSpLocks/>
          </p:cNvCxnSpPr>
          <p:nvPr/>
        </p:nvCxnSpPr>
        <p:spPr>
          <a:xfrm flipV="1">
            <a:off x="9765253" y="4282196"/>
            <a:ext cx="1344030" cy="12016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2076D87B-FB17-0C99-CD53-674B30ECED7A}"/>
              </a:ext>
            </a:extLst>
          </p:cNvPr>
          <p:cNvSpPr/>
          <p:nvPr/>
        </p:nvSpPr>
        <p:spPr>
          <a:xfrm>
            <a:off x="656429" y="1971638"/>
            <a:ext cx="1656265" cy="843009"/>
          </a:xfrm>
          <a:prstGeom prst="rect">
            <a:avLst/>
          </a:prstGeom>
          <a:solidFill>
            <a:srgbClr val="ED7D3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60120">
              <a:spcAft>
                <a:spcPts val="600"/>
              </a:spcAft>
            </a:pPr>
            <a:r>
              <a:rPr lang="en-US" sz="1850">
                <a:cs typeface="Calibri"/>
              </a:rPr>
              <a:t>Threshold Detection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FBA239A-3056-BCB3-A186-EE97F1333D92}"/>
              </a:ext>
            </a:extLst>
          </p:cNvPr>
          <p:cNvCxnSpPr>
            <a:cxnSpLocks/>
          </p:cNvCxnSpPr>
          <p:nvPr/>
        </p:nvCxnSpPr>
        <p:spPr>
          <a:xfrm>
            <a:off x="1509409" y="2837668"/>
            <a:ext cx="1707729" cy="265007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99BA7BB-D949-C262-7091-7E57C74220E2}"/>
              </a:ext>
            </a:extLst>
          </p:cNvPr>
          <p:cNvCxnSpPr>
            <a:cxnSpLocks/>
          </p:cNvCxnSpPr>
          <p:nvPr/>
        </p:nvCxnSpPr>
        <p:spPr>
          <a:xfrm>
            <a:off x="4929236" y="2397109"/>
            <a:ext cx="934253" cy="1984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3F3F6F32-D9CE-3BBE-B6E4-7DF34DD771BF}"/>
              </a:ext>
            </a:extLst>
          </p:cNvPr>
          <p:cNvSpPr/>
          <p:nvPr/>
        </p:nvSpPr>
        <p:spPr>
          <a:xfrm>
            <a:off x="10267097" y="3441209"/>
            <a:ext cx="1656265" cy="843009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60120">
              <a:spcAft>
                <a:spcPts val="600"/>
              </a:spcAft>
            </a:pPr>
            <a:r>
              <a:rPr lang="en-US" sz="1850" err="1">
                <a:cs typeface="Calibri"/>
              </a:rPr>
              <a:t>TDoAs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05C6773-26E2-9B67-8DBD-6F4E8494C452}"/>
              </a:ext>
            </a:extLst>
          </p:cNvPr>
          <p:cNvSpPr/>
          <p:nvPr/>
        </p:nvSpPr>
        <p:spPr>
          <a:xfrm>
            <a:off x="5863428" y="1971637"/>
            <a:ext cx="1656265" cy="843009"/>
          </a:xfrm>
          <a:prstGeom prst="rect">
            <a:avLst/>
          </a:prstGeom>
          <a:solidFill>
            <a:srgbClr val="ED7D3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60120">
              <a:spcAft>
                <a:spcPts val="600"/>
              </a:spcAft>
            </a:pPr>
            <a:r>
              <a:rPr lang="en-US" sz="1850">
                <a:cs typeface="Calibri"/>
              </a:rPr>
              <a:t>Cross Correlation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9158666-56AB-5EBD-9A7A-61AA8933F5DE}"/>
              </a:ext>
            </a:extLst>
          </p:cNvPr>
          <p:cNvSpPr/>
          <p:nvPr/>
        </p:nvSpPr>
        <p:spPr>
          <a:xfrm>
            <a:off x="390071" y="1687285"/>
            <a:ext cx="4798785" cy="434521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1F9AA38-0CC9-3B8C-BFDE-928C0F80B774}"/>
              </a:ext>
            </a:extLst>
          </p:cNvPr>
          <p:cNvSpPr txBox="1"/>
          <p:nvPr/>
        </p:nvSpPr>
        <p:spPr>
          <a:xfrm>
            <a:off x="1342571" y="6114142"/>
            <a:ext cx="301171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cs typeface="Calibri"/>
              </a:rPr>
              <a:t>Hosts (4 receivers)</a:t>
            </a:r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CEBBF7E-7A6D-D640-7510-16CD8A8BF388}"/>
              </a:ext>
            </a:extLst>
          </p:cNvPr>
          <p:cNvCxnSpPr>
            <a:cxnSpLocks/>
          </p:cNvCxnSpPr>
          <p:nvPr/>
        </p:nvCxnSpPr>
        <p:spPr>
          <a:xfrm>
            <a:off x="4911092" y="5481393"/>
            <a:ext cx="1306180" cy="1984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AB46788E-FC70-EDCF-A8E3-7EF2A80738A5}"/>
              </a:ext>
            </a:extLst>
          </p:cNvPr>
          <p:cNvSpPr/>
          <p:nvPr/>
        </p:nvSpPr>
        <p:spPr>
          <a:xfrm>
            <a:off x="5861837" y="3425047"/>
            <a:ext cx="1656265" cy="8430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60120">
              <a:spcAft>
                <a:spcPts val="600"/>
              </a:spcAft>
            </a:pPr>
            <a:r>
              <a:rPr lang="en-US" sz="1850">
                <a:cs typeface="Calibri"/>
              </a:rPr>
              <a:t>Lags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FDD0027-6664-7C6C-065A-2BABDA6618CF}"/>
              </a:ext>
            </a:extLst>
          </p:cNvPr>
          <p:cNvCxnSpPr>
            <a:cxnSpLocks/>
          </p:cNvCxnSpPr>
          <p:nvPr/>
        </p:nvCxnSpPr>
        <p:spPr>
          <a:xfrm flipH="1">
            <a:off x="6692443" y="2814344"/>
            <a:ext cx="104" cy="61884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4C169630-DA27-7729-23EB-3AC5DA872137}"/>
              </a:ext>
            </a:extLst>
          </p:cNvPr>
          <p:cNvSpPr/>
          <p:nvPr/>
        </p:nvSpPr>
        <p:spPr>
          <a:xfrm>
            <a:off x="6223000" y="4998357"/>
            <a:ext cx="943428" cy="961571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2DA7EAB-9807-E67F-490E-333AF2694600}"/>
              </a:ext>
            </a:extLst>
          </p:cNvPr>
          <p:cNvCxnSpPr>
            <a:cxnSpLocks/>
          </p:cNvCxnSpPr>
          <p:nvPr/>
        </p:nvCxnSpPr>
        <p:spPr>
          <a:xfrm flipH="1">
            <a:off x="6692442" y="4256700"/>
            <a:ext cx="104" cy="74584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29D09BFE-6969-8C9D-1F31-FF23531A7D34}"/>
              </a:ext>
            </a:extLst>
          </p:cNvPr>
          <p:cNvSpPr txBox="1"/>
          <p:nvPr/>
        </p:nvSpPr>
        <p:spPr>
          <a:xfrm>
            <a:off x="6404428" y="5152571"/>
            <a:ext cx="91621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>
                <a:ea typeface="+mn-lt"/>
                <a:cs typeface="+mn-lt"/>
              </a:rPr>
              <a:t>—</a:t>
            </a:r>
            <a:endParaRPr lang="en-US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086835B-4D89-03E5-B82E-6B14E1BC7BD6}"/>
              </a:ext>
            </a:extLst>
          </p:cNvPr>
          <p:cNvCxnSpPr>
            <a:cxnSpLocks/>
          </p:cNvCxnSpPr>
          <p:nvPr/>
        </p:nvCxnSpPr>
        <p:spPr>
          <a:xfrm>
            <a:off x="7164261" y="5481345"/>
            <a:ext cx="934253" cy="198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B5EB060B-3291-030E-211E-F05A53A1E2DA}"/>
              </a:ext>
            </a:extLst>
          </p:cNvPr>
          <p:cNvSpPr/>
          <p:nvPr/>
        </p:nvSpPr>
        <p:spPr>
          <a:xfrm>
            <a:off x="8102481" y="1971585"/>
            <a:ext cx="1656265" cy="8430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60120">
              <a:spcAft>
                <a:spcPts val="600"/>
              </a:spcAft>
            </a:pPr>
            <a:r>
              <a:rPr lang="en-US" sz="1850">
                <a:cs typeface="Calibri"/>
              </a:rPr>
              <a:t>Sample Rate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9E48FAA-1331-D79D-FAF6-C5F5DE02EDDD}"/>
              </a:ext>
            </a:extLst>
          </p:cNvPr>
          <p:cNvCxnSpPr>
            <a:cxnSpLocks/>
          </p:cNvCxnSpPr>
          <p:nvPr/>
        </p:nvCxnSpPr>
        <p:spPr>
          <a:xfrm>
            <a:off x="9765253" y="2345167"/>
            <a:ext cx="1380314" cy="109338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61497F41-8DD4-0A5F-61D7-B83C1D581223}"/>
              </a:ext>
            </a:extLst>
          </p:cNvPr>
          <p:cNvSpPr/>
          <p:nvPr/>
        </p:nvSpPr>
        <p:spPr>
          <a:xfrm>
            <a:off x="5560784" y="1687284"/>
            <a:ext cx="6449784" cy="434521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9CF8C2C-8E82-4BCB-0DC4-1E8F5A076989}"/>
              </a:ext>
            </a:extLst>
          </p:cNvPr>
          <p:cNvSpPr txBox="1"/>
          <p:nvPr/>
        </p:nvSpPr>
        <p:spPr>
          <a:xfrm>
            <a:off x="7384141" y="6114141"/>
            <a:ext cx="301171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cs typeface="Calibri"/>
              </a:rPr>
              <a:t>Host Controller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9793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50A60A-28E5-073C-DB45-67855C1A4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cs typeface="Calibri Light"/>
              </a:rPr>
              <a:t>TDoA</a:t>
            </a:r>
            <a:r>
              <a:rPr lang="en-US">
                <a:cs typeface="Calibri Light"/>
              </a:rPr>
              <a:t>/Localization</a:t>
            </a:r>
            <a:endParaRPr lang="en-US"/>
          </a:p>
        </p:txBody>
      </p:sp>
      <p:pic>
        <p:nvPicPr>
          <p:cNvPr id="4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275D2CBC-644C-2008-21C8-E10197FC65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04999" y="4051857"/>
            <a:ext cx="3499556" cy="2627019"/>
          </a:xfrm>
        </p:spPr>
      </p:pic>
      <p:pic>
        <p:nvPicPr>
          <p:cNvPr id="5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1944416F-53AA-68D0-6FDD-2ED514F537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956" y="1516003"/>
            <a:ext cx="3157126" cy="2386659"/>
          </a:xfrm>
          <a:prstGeom prst="rect">
            <a:avLst/>
          </a:prstGeom>
        </p:spPr>
      </p:pic>
      <p:pic>
        <p:nvPicPr>
          <p:cNvPr id="6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68F0FAAD-75BD-D556-413A-595202D05D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0846" y="1516004"/>
            <a:ext cx="3157126" cy="23866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06AD196-9A97-7843-8AF3-2061F67EB41E}"/>
              </a:ext>
            </a:extLst>
          </p:cNvPr>
          <p:cNvSpPr txBox="1"/>
          <p:nvPr/>
        </p:nvSpPr>
        <p:spPr>
          <a:xfrm>
            <a:off x="6886221" y="1618073"/>
            <a:ext cx="4807185" cy="424731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>
                <a:cs typeface="Calibri"/>
              </a:rPr>
              <a:t>Sample Difference in detection: -8913</a:t>
            </a: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>
                <a:cs typeface="Calibri"/>
              </a:rPr>
              <a:t>Sample Difference in cross correlation: -8914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cs typeface="Calibri"/>
              </a:rPr>
              <a:t>Corrected Sample difference: 1</a:t>
            </a: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>
                <a:cs typeface="Calibri"/>
              </a:rPr>
              <a:t>Spec sheet of GPSDO says PPS is accurate to +/- 50ns (sigma)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cs typeface="Calibri"/>
              </a:rPr>
              <a:t>25MHz sampling rate gives 40ns resolution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cs typeface="Calibri"/>
              </a:rPr>
              <a:t>This demonstrates that synchronization and timing recovery is successful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cs typeface="Calibri"/>
              </a:rPr>
              <a:t>Performed better on unfiltered data</a:t>
            </a:r>
          </a:p>
        </p:txBody>
      </p:sp>
    </p:spTree>
    <p:extLst>
      <p:ext uri="{BB962C8B-B14F-4D97-AF65-F5344CB8AC3E}">
        <p14:creationId xmlns:p14="http://schemas.microsoft.com/office/powerpoint/2010/main" val="31883838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8105E5-BD5F-D409-327F-40FF6FE05E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  <a:cs typeface="Calibri Light"/>
              </a:rPr>
              <a:t>GitHub Repository</a:t>
            </a:r>
            <a:endParaRPr lang="en-US" sz="400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BC10B7-F3A8-2054-7D14-4A77959B1D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0397" y="923235"/>
            <a:ext cx="3025303" cy="575674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>
                <a:cs typeface="Calibri"/>
              </a:rPr>
              <a:t>Key Takeaways: </a:t>
            </a:r>
          </a:p>
          <a:p>
            <a:pPr marL="0" indent="0">
              <a:buNone/>
            </a:pPr>
            <a:r>
              <a:rPr lang="en-US" sz="2000">
                <a:cs typeface="Calibri"/>
              </a:rPr>
              <a:t>-README included for all test apps, building repository, dependencies.</a:t>
            </a:r>
          </a:p>
          <a:p>
            <a:pPr>
              <a:buFontTx/>
              <a:buChar char="-"/>
            </a:pPr>
            <a:r>
              <a:rPr lang="en-US" sz="2000">
                <a:cs typeface="Calibri"/>
              </a:rPr>
              <a:t>Host, Host controller APP code is in MAIN folder. </a:t>
            </a:r>
          </a:p>
          <a:p>
            <a:pPr>
              <a:buFontTx/>
              <a:buChar char="-"/>
            </a:pPr>
            <a:r>
              <a:rPr lang="en-US" sz="2000">
                <a:cs typeface="Calibri"/>
              </a:rPr>
              <a:t>Prototyping code, DSP codes, are in respective folders with their README.</a:t>
            </a:r>
          </a:p>
          <a:p>
            <a:pPr marL="0" indent="0">
              <a:buNone/>
            </a:pPr>
            <a:endParaRPr lang="en-US" sz="2000">
              <a:cs typeface="Calibri"/>
            </a:endParaRPr>
          </a:p>
          <a:p>
            <a:r>
              <a:rPr lang="en-US" sz="2000">
                <a:cs typeface="Calibri"/>
              </a:rPr>
              <a:t>Plan to clean up excess files in folder structure, add appropriate documentation and Readme's by next week</a:t>
            </a:r>
          </a:p>
        </p:txBody>
      </p:sp>
      <p:pic>
        <p:nvPicPr>
          <p:cNvPr id="5" name="Picture 4" descr="A screenshot of a black screen&#10;&#10;Description automatically generated with medium confidence">
            <a:extLst>
              <a:ext uri="{FF2B5EF4-FFF2-40B4-BE49-F238E27FC236}">
                <a16:creationId xmlns:a16="http://schemas.microsoft.com/office/drawing/2014/main" id="{27B9206C-DCB5-748B-22EC-F4E6A91930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4810" y="662611"/>
            <a:ext cx="2591124" cy="609043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3E5D13D-DEB3-4E2A-82E9-19E18BD84F65}"/>
              </a:ext>
            </a:extLst>
          </p:cNvPr>
          <p:cNvSpPr txBox="1"/>
          <p:nvPr/>
        </p:nvSpPr>
        <p:spPr>
          <a:xfrm>
            <a:off x="4134810" y="276952"/>
            <a:ext cx="61688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hlinkClick r:id="rId3"/>
              </a:rPr>
              <a:t>https://github.com/joey-public/WES207CapstoneProject</a:t>
            </a:r>
            <a:endParaRPr lang="en-US" sz="18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193983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46C4D7-7709-8E8C-4C2D-110133CC1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Video Storyboarding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FF3175-8EB2-0D84-FB8E-21B98FF230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Discuss project need and motivation</a:t>
            </a:r>
          </a:p>
          <a:p>
            <a:r>
              <a:rPr lang="en-US">
                <a:cs typeface="Calibri"/>
              </a:rPr>
              <a:t>Break down the problem tasks </a:t>
            </a:r>
          </a:p>
          <a:p>
            <a:pPr lvl="1"/>
            <a:r>
              <a:rPr lang="en-US">
                <a:cs typeface="Calibri"/>
              </a:rPr>
              <a:t>Receiver Synchronization</a:t>
            </a:r>
          </a:p>
          <a:p>
            <a:pPr lvl="1"/>
            <a:r>
              <a:rPr lang="en-US">
                <a:cs typeface="Calibri"/>
              </a:rPr>
              <a:t>Signal Receiving and Processing</a:t>
            </a:r>
          </a:p>
          <a:p>
            <a:pPr lvl="1"/>
            <a:r>
              <a:rPr lang="en-US">
                <a:cs typeface="Calibri"/>
              </a:rPr>
              <a:t>Localization</a:t>
            </a:r>
          </a:p>
          <a:p>
            <a:r>
              <a:rPr lang="en-US">
                <a:cs typeface="Calibri"/>
              </a:rPr>
              <a:t>Our approach for above tasks</a:t>
            </a:r>
          </a:p>
          <a:p>
            <a:r>
              <a:rPr lang="en-US">
                <a:cs typeface="Calibri"/>
              </a:rPr>
              <a:t>Explanation of Current Implementation</a:t>
            </a:r>
          </a:p>
          <a:p>
            <a:pPr lvl="1"/>
            <a:r>
              <a:rPr lang="en-US">
                <a:cs typeface="Calibri"/>
              </a:rPr>
              <a:t>Block diagram and visual active description of our system flow</a:t>
            </a:r>
          </a:p>
          <a:p>
            <a:r>
              <a:rPr lang="en-US">
                <a:cs typeface="Calibri"/>
              </a:rPr>
              <a:t>Future Items/Potential Improvements</a:t>
            </a:r>
          </a:p>
          <a:p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86405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4DE66-4766-1B58-D1EE-6A6D3C9C4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Agenda</a:t>
            </a:r>
          </a:p>
        </p:txBody>
      </p:sp>
      <p:graphicFrame>
        <p:nvGraphicFramePr>
          <p:cNvPr id="5" name="Content Placeholder 2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E5533F73-6263-D654-F5DA-1F5A6CE1E94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73793150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587306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 descr="Table&#10;&#10;Description automatically generated">
            <a:extLst>
              <a:ext uri="{FF2B5EF4-FFF2-40B4-BE49-F238E27FC236}">
                <a16:creationId xmlns:a16="http://schemas.microsoft.com/office/drawing/2014/main" id="{99BD63F2-5A06-676C-E23A-7B9F1E792F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708" y="28289"/>
            <a:ext cx="11024558" cy="683017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2D53E36-74FD-064D-173C-7B842B21E213}"/>
              </a:ext>
            </a:extLst>
          </p:cNvPr>
          <p:cNvSpPr txBox="1"/>
          <p:nvPr/>
        </p:nvSpPr>
        <p:spPr>
          <a:xfrm>
            <a:off x="1405246" y="583869"/>
            <a:ext cx="405740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100">
                <a:cs typeface="Calibri"/>
              </a:rPr>
              <a:t>1</a:t>
            </a:r>
            <a:endParaRPr lang="en-US" sz="11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961E4EE-A5DC-15E0-00F7-D0E81C0836FC}"/>
              </a:ext>
            </a:extLst>
          </p:cNvPr>
          <p:cNvSpPr txBox="1"/>
          <p:nvPr/>
        </p:nvSpPr>
        <p:spPr>
          <a:xfrm>
            <a:off x="5037116" y="583869"/>
            <a:ext cx="405740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100">
                <a:cs typeface="Calibri"/>
              </a:rPr>
              <a:t>2</a:t>
            </a:r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82D38C3-D05E-6E14-EDF1-27C9FA73D739}"/>
              </a:ext>
            </a:extLst>
          </p:cNvPr>
          <p:cNvSpPr txBox="1"/>
          <p:nvPr/>
        </p:nvSpPr>
        <p:spPr>
          <a:xfrm>
            <a:off x="8678881" y="583868"/>
            <a:ext cx="405740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100">
                <a:cs typeface="Calibri"/>
              </a:rPr>
              <a:t>3</a:t>
            </a:r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022822C-0470-DEA9-5622-E6DD91C76633}"/>
              </a:ext>
            </a:extLst>
          </p:cNvPr>
          <p:cNvSpPr txBox="1"/>
          <p:nvPr/>
        </p:nvSpPr>
        <p:spPr>
          <a:xfrm>
            <a:off x="1405246" y="3800102"/>
            <a:ext cx="405740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100">
                <a:cs typeface="Calibri"/>
              </a:rPr>
              <a:t>4</a:t>
            </a:r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03E3F9F-E388-ECA6-D3E2-83A70D399EC7}"/>
              </a:ext>
            </a:extLst>
          </p:cNvPr>
          <p:cNvSpPr txBox="1"/>
          <p:nvPr/>
        </p:nvSpPr>
        <p:spPr>
          <a:xfrm>
            <a:off x="5037115" y="3800102"/>
            <a:ext cx="405740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100">
                <a:cs typeface="Calibri"/>
              </a:rPr>
              <a:t>4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9CB0A18-CDD7-FCFC-F304-5B9A0905261B}"/>
              </a:ext>
            </a:extLst>
          </p:cNvPr>
          <p:cNvSpPr txBox="1"/>
          <p:nvPr/>
        </p:nvSpPr>
        <p:spPr>
          <a:xfrm>
            <a:off x="8678882" y="3800103"/>
            <a:ext cx="405740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100">
                <a:cs typeface="Calibri"/>
              </a:rPr>
              <a:t>5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3BABAAB-F116-BC4A-9B6F-0B8902D2FFFD}"/>
              </a:ext>
            </a:extLst>
          </p:cNvPr>
          <p:cNvSpPr txBox="1"/>
          <p:nvPr/>
        </p:nvSpPr>
        <p:spPr>
          <a:xfrm>
            <a:off x="6093755" y="3800102"/>
            <a:ext cx="405740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100">
                <a:cs typeface="Calibri"/>
              </a:rPr>
              <a:t>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274220E-D477-D4D5-84DC-BDCFD640B2D2}"/>
              </a:ext>
            </a:extLst>
          </p:cNvPr>
          <p:cNvSpPr txBox="1"/>
          <p:nvPr/>
        </p:nvSpPr>
        <p:spPr>
          <a:xfrm>
            <a:off x="2517435" y="3800102"/>
            <a:ext cx="405740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100">
                <a:cs typeface="Calibri"/>
              </a:rPr>
              <a:t>1</a:t>
            </a:r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D1B9010-0689-339E-5D00-6ACD6FD9D635}"/>
              </a:ext>
            </a:extLst>
          </p:cNvPr>
          <p:cNvSpPr txBox="1"/>
          <p:nvPr/>
        </p:nvSpPr>
        <p:spPr>
          <a:xfrm>
            <a:off x="676714" y="2784487"/>
            <a:ext cx="3595367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>
                <a:cs typeface="Calibri"/>
              </a:rPr>
              <a:t>Project Motivation: Tracking lizard movements for insight into physiology/environmental responses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28AEB2A-AC93-7EA9-2994-596109556F9C}"/>
              </a:ext>
            </a:extLst>
          </p:cNvPr>
          <p:cNvSpPr txBox="1"/>
          <p:nvPr/>
        </p:nvSpPr>
        <p:spPr>
          <a:xfrm>
            <a:off x="4365897" y="2731324"/>
            <a:ext cx="3596903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>
                <a:cs typeface="Calibri"/>
              </a:rPr>
              <a:t>Problem Tasks: 1 – Synchronization, 2 – Signal Processing, 3 – Localization </a:t>
            </a:r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92573C4-492D-472E-6F67-B7BB82B89897}"/>
              </a:ext>
            </a:extLst>
          </p:cNvPr>
          <p:cNvSpPr txBox="1"/>
          <p:nvPr/>
        </p:nvSpPr>
        <p:spPr>
          <a:xfrm>
            <a:off x="7966362" y="2731323"/>
            <a:ext cx="3562596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>
                <a:cs typeface="Calibri"/>
              </a:rPr>
              <a:t>Our Approach for a Proof-of-Concept</a:t>
            </a:r>
            <a:endParaRPr lang="en-US" sz="16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BCA1F70-1DA4-7F98-DEA3-18D97E04B38B}"/>
              </a:ext>
            </a:extLst>
          </p:cNvPr>
          <p:cNvSpPr txBox="1"/>
          <p:nvPr/>
        </p:nvSpPr>
        <p:spPr>
          <a:xfrm>
            <a:off x="672933" y="5947556"/>
            <a:ext cx="3681349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>
                <a:cs typeface="Calibri"/>
              </a:rPr>
              <a:t>Current Implementation: Block Diagram explanation of our system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A150A6A-63EC-E40C-32AA-9A965D84D742}"/>
              </a:ext>
            </a:extLst>
          </p:cNvPr>
          <p:cNvSpPr txBox="1"/>
          <p:nvPr/>
        </p:nvSpPr>
        <p:spPr>
          <a:xfrm>
            <a:off x="4308764" y="5951517"/>
            <a:ext cx="3574472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>
                <a:cs typeface="Calibri"/>
              </a:rPr>
              <a:t>Current Implementation: Show the setup we have and demo the network </a:t>
            </a:r>
            <a:endParaRPr lang="en-US" sz="160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41DEBF2-645E-DDA3-9046-C895F18C40C0}"/>
              </a:ext>
            </a:extLst>
          </p:cNvPr>
          <p:cNvSpPr txBox="1"/>
          <p:nvPr/>
        </p:nvSpPr>
        <p:spPr>
          <a:xfrm>
            <a:off x="7885083" y="5951516"/>
            <a:ext cx="3574472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>
                <a:cs typeface="Calibri"/>
              </a:rPr>
              <a:t>Future Items: Discuss next steps and additions to improve the system for localization</a:t>
            </a:r>
          </a:p>
        </p:txBody>
      </p:sp>
      <p:pic>
        <p:nvPicPr>
          <p:cNvPr id="31" name="Picture 31" descr="A picture containing reptile, lizard, grass, outdoor&#10;&#10;Description automatically generated">
            <a:extLst>
              <a:ext uri="{FF2B5EF4-FFF2-40B4-BE49-F238E27FC236}">
                <a16:creationId xmlns:a16="http://schemas.microsoft.com/office/drawing/2014/main" id="{F79C6071-FFD7-E770-5E2D-9D77DF929B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1280" y="943213"/>
            <a:ext cx="2235200" cy="1618774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3D5612F4-B088-4012-E021-49F5F1570D57}"/>
              </a:ext>
            </a:extLst>
          </p:cNvPr>
          <p:cNvSpPr txBox="1"/>
          <p:nvPr/>
        </p:nvSpPr>
        <p:spPr>
          <a:xfrm>
            <a:off x="1528618" y="-52517"/>
            <a:ext cx="584226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Lizard Localization Receiver Network</a:t>
            </a:r>
          </a:p>
        </p:txBody>
      </p:sp>
      <p:pic>
        <p:nvPicPr>
          <p:cNvPr id="3" name="Picture 7" descr="A picture containing grass, sky, outdoor&#10;&#10;Description automatically generated">
            <a:extLst>
              <a:ext uri="{FF2B5EF4-FFF2-40B4-BE49-F238E27FC236}">
                <a16:creationId xmlns:a16="http://schemas.microsoft.com/office/drawing/2014/main" id="{ADB13D72-0EA8-FE7F-B8FC-32499E1467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8696" y="4312558"/>
            <a:ext cx="1372281" cy="1383167"/>
          </a:xfrm>
          <a:prstGeom prst="rect">
            <a:avLst/>
          </a:prstGeom>
        </p:spPr>
      </p:pic>
      <p:pic>
        <p:nvPicPr>
          <p:cNvPr id="5" name="Content Placeholder 4" descr="A picture containing grass, outdoor&#10;&#10;Description automatically generated">
            <a:extLst>
              <a:ext uri="{FF2B5EF4-FFF2-40B4-BE49-F238E27FC236}">
                <a16:creationId xmlns:a16="http://schemas.microsoft.com/office/drawing/2014/main" id="{743527FB-7AAA-3B9C-F9F9-00EB06ED48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6166530" y="4138839"/>
            <a:ext cx="1361850" cy="1714954"/>
          </a:xfrm>
        </p:spPr>
      </p:pic>
      <p:pic>
        <p:nvPicPr>
          <p:cNvPr id="8" name="Picture 7" descr="Chart, histogram&#10;&#10;Description automatically generated">
            <a:extLst>
              <a:ext uri="{FF2B5EF4-FFF2-40B4-BE49-F238E27FC236}">
                <a16:creationId xmlns:a16="http://schemas.microsoft.com/office/drawing/2014/main" id="{1AF29964-62BE-C740-EC5E-A1E81645DE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26805" y="1012591"/>
            <a:ext cx="1411848" cy="1127123"/>
          </a:xfrm>
          <a:prstGeom prst="rect">
            <a:avLst/>
          </a:prstGeom>
        </p:spPr>
      </p:pic>
      <p:pic>
        <p:nvPicPr>
          <p:cNvPr id="13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00CD47E1-6882-936E-0682-55690E76485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58542" y="1014743"/>
            <a:ext cx="1964670" cy="1451362"/>
          </a:xfrm>
          <a:prstGeom prst="rect">
            <a:avLst/>
          </a:prstGeom>
        </p:spPr>
      </p:pic>
      <p:pic>
        <p:nvPicPr>
          <p:cNvPr id="2" name="Picture 3" descr="Diagram&#10;&#10;Description automatically generated">
            <a:extLst>
              <a:ext uri="{FF2B5EF4-FFF2-40B4-BE49-F238E27FC236}">
                <a16:creationId xmlns:a16="http://schemas.microsoft.com/office/drawing/2014/main" id="{B0742C98-329D-1613-56B9-1D843B4D089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00720" y="1096050"/>
            <a:ext cx="2743200" cy="1231819"/>
          </a:xfrm>
          <a:prstGeom prst="rect">
            <a:avLst/>
          </a:prstGeom>
        </p:spPr>
      </p:pic>
      <p:pic>
        <p:nvPicPr>
          <p:cNvPr id="4" name="Picture 6" descr="Diagram&#10;&#10;Description automatically generated">
            <a:extLst>
              <a:ext uri="{FF2B5EF4-FFF2-40B4-BE49-F238E27FC236}">
                <a16:creationId xmlns:a16="http://schemas.microsoft.com/office/drawing/2014/main" id="{40DDE3EB-CEE0-88B3-208B-960E6D07EE1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4656" y="4222123"/>
            <a:ext cx="3265967" cy="1559219"/>
          </a:xfrm>
          <a:prstGeom prst="rect">
            <a:avLst/>
          </a:prstGeom>
        </p:spPr>
      </p:pic>
      <p:pic>
        <p:nvPicPr>
          <p:cNvPr id="7" name="Picture 10" descr="A picture containing grass, tree, outdoor, field&#10;&#10;Description automatically generated">
            <a:extLst>
              <a:ext uri="{FF2B5EF4-FFF2-40B4-BE49-F238E27FC236}">
                <a16:creationId xmlns:a16="http://schemas.microsoft.com/office/drawing/2014/main" id="{0E0ECF5E-AD8A-15B4-BF59-3D170910E21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436824" y="4134624"/>
            <a:ext cx="2513050" cy="1636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5473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AF969E-FFE8-F63A-960C-F549AE295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6330"/>
            <a:ext cx="10515600" cy="1325563"/>
          </a:xfrm>
        </p:spPr>
        <p:txBody>
          <a:bodyPr/>
          <a:lstStyle/>
          <a:p>
            <a:r>
              <a:rPr lang="en-US"/>
              <a:t>Overall JIRA updates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6877B2D-11BD-4857-9B53-CF6CBF495BE8}"/>
              </a:ext>
            </a:extLst>
          </p:cNvPr>
          <p:cNvGrpSpPr/>
          <p:nvPr/>
        </p:nvGrpSpPr>
        <p:grpSpPr>
          <a:xfrm>
            <a:off x="838200" y="1352450"/>
            <a:ext cx="6780700" cy="4288793"/>
            <a:chOff x="4777316" y="1283439"/>
            <a:chExt cx="6780700" cy="4288793"/>
          </a:xfrm>
        </p:grpSpPr>
        <p:pic>
          <p:nvPicPr>
            <p:cNvPr id="5" name="Picture 4" descr="A screenshot of a computer program&#10;&#10;Description automatically generated with low confidence">
              <a:extLst>
                <a:ext uri="{FF2B5EF4-FFF2-40B4-BE49-F238E27FC236}">
                  <a16:creationId xmlns:a16="http://schemas.microsoft.com/office/drawing/2014/main" id="{89AE6DA5-55FE-4C23-116A-D8CD104418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77316" y="1283439"/>
              <a:ext cx="6780700" cy="4288793"/>
            </a:xfrm>
            <a:prstGeom prst="rect">
              <a:avLst/>
            </a:prstGeom>
          </p:spPr>
        </p:pic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FD290AEE-35AF-FC75-2978-413E3A5ACB63}"/>
                </a:ext>
              </a:extLst>
            </p:cNvPr>
            <p:cNvCxnSpPr/>
            <p:nvPr/>
          </p:nvCxnSpPr>
          <p:spPr>
            <a:xfrm>
              <a:off x="5281863" y="2681453"/>
              <a:ext cx="5811253" cy="0"/>
            </a:xfrm>
            <a:prstGeom prst="line">
              <a:avLst/>
            </a:prstGeom>
            <a:ln w="41275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04017625-3B98-16F1-2587-F2D1AE74556E}"/>
                </a:ext>
              </a:extLst>
            </p:cNvPr>
            <p:cNvCxnSpPr/>
            <p:nvPr/>
          </p:nvCxnSpPr>
          <p:spPr>
            <a:xfrm>
              <a:off x="5281863" y="4714412"/>
              <a:ext cx="5811253" cy="0"/>
            </a:xfrm>
            <a:prstGeom prst="line">
              <a:avLst/>
            </a:prstGeom>
            <a:ln w="41275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328072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5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459A5D-BBBF-EB1D-716A-8503305A1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App design and Networking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79BFA-0D9D-AABF-5DAA-16AE63879C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5546047"/>
          </a:xfrm>
        </p:spPr>
        <p:txBody>
          <a:bodyPr anchor="ctr">
            <a:normAutofit/>
          </a:bodyPr>
          <a:lstStyle/>
          <a:p>
            <a:r>
              <a:rPr lang="en-US" sz="2000"/>
              <a:t>System works end to end</a:t>
            </a:r>
          </a:p>
          <a:p>
            <a:r>
              <a:rPr lang="en-US" sz="2000"/>
              <a:t>Validated data flow</a:t>
            </a:r>
          </a:p>
          <a:p>
            <a:r>
              <a:rPr lang="en-US" sz="2000"/>
              <a:t>Host controller uses async write to broadcast commands to Host.</a:t>
            </a:r>
          </a:p>
          <a:p>
            <a:pPr marL="457200" lvl="1" indent="0">
              <a:buNone/>
            </a:pPr>
            <a:r>
              <a:rPr lang="en-US" sz="1600"/>
              <a:t>- Idea is to imitate non-blocking TCP write so that streaming and sync could start together</a:t>
            </a:r>
          </a:p>
          <a:p>
            <a:r>
              <a:rPr lang="en-US" sz="2000"/>
              <a:t>Host controller uses sequential Read command to retrieve data from all clients. </a:t>
            </a:r>
          </a:p>
          <a:p>
            <a:pPr marL="457200" lvl="1" indent="0">
              <a:buNone/>
            </a:pPr>
            <a:r>
              <a:rPr lang="en-US" sz="1600"/>
              <a:t> - Idea is to reduce complexity as large chunk of data would be shared between Host and Host controller.</a:t>
            </a:r>
          </a:p>
        </p:txBody>
      </p:sp>
    </p:spTree>
    <p:extLst>
      <p:ext uri="{BB962C8B-B14F-4D97-AF65-F5344CB8AC3E}">
        <p14:creationId xmlns:p14="http://schemas.microsoft.com/office/powerpoint/2010/main" val="7327473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4C608BEB-860E-4094-8511-78603564A7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059050" cy="68580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F051D58-0492-6226-5B78-3D26656DF2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12488"/>
            <a:ext cx="2899189" cy="436384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App design and Networking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4BE9A2-4948-FD5A-1485-896B1BEFBD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80855" y="1412489"/>
            <a:ext cx="3427283" cy="436384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/>
              <a:t>Command send to host are:</a:t>
            </a:r>
          </a:p>
          <a:p>
            <a:pPr lvl="1"/>
            <a:r>
              <a:rPr lang="en-US" sz="2000"/>
              <a:t>Config, sync,time stream, send.</a:t>
            </a:r>
          </a:p>
          <a:p>
            <a:pPr marL="457200" lvl="1"/>
            <a:r>
              <a:rPr lang="en-US" sz="2000"/>
              <a:t>Host: Takes corresponding actions of configuring USRP, Syncing to GPS timing, Streaming, Sending data</a:t>
            </a:r>
          </a:p>
          <a:p>
            <a:pPr marL="457200" lvl="1"/>
            <a:endParaRPr lang="en-US" sz="2000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F16A8D4-FE87-4604-88B2-394B5D1EB4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29871" y="1412488"/>
            <a:ext cx="0" cy="365760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FC4FE1C-DB6D-08A5-1BC0-188411691DAD}"/>
              </a:ext>
            </a:extLst>
          </p:cNvPr>
          <p:cNvSpPr txBox="1"/>
          <p:nvPr/>
        </p:nvSpPr>
        <p:spPr>
          <a:xfrm>
            <a:off x="8451604" y="1412489"/>
            <a:ext cx="3197701" cy="43638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/>
              <a:t>Synchronization verification: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/>
              <a:t>Use ref_lock sensor to first reference lock.  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/>
              <a:t>Query for GPS Locked. Having GPS lock helps synchronize all USRP with same timings.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/>
              <a:t>Query GPS Time, Last PPS time. In GPS synced state, last PPS = GPS Time. 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/>
              <a:t>Parse GPGGA, GPRMC messages to update longitude, latitude, altitude</a:t>
            </a:r>
          </a:p>
        </p:txBody>
      </p:sp>
    </p:spTree>
    <p:extLst>
      <p:ext uri="{BB962C8B-B14F-4D97-AF65-F5344CB8AC3E}">
        <p14:creationId xmlns:p14="http://schemas.microsoft.com/office/powerpoint/2010/main" val="14521211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883D0D8D-1B9B-7D90-E5F8-BDE0C7134F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482" y="932472"/>
            <a:ext cx="10978566" cy="5809164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6B65ED3-C11A-93D6-C61B-095A793905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72836"/>
          </a:xfrm>
        </p:spPr>
        <p:txBody>
          <a:bodyPr/>
          <a:lstStyle/>
          <a:p>
            <a:r>
              <a:rPr lang="en-US"/>
              <a:t>APP: Outputs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F6234D4-EF62-D288-4606-71A7EF867472}"/>
              </a:ext>
            </a:extLst>
          </p:cNvPr>
          <p:cNvSpPr/>
          <p:nvPr/>
        </p:nvSpPr>
        <p:spPr>
          <a:xfrm>
            <a:off x="1115119" y="1341218"/>
            <a:ext cx="5441633" cy="194806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775CAA4-E9D9-3904-3FAF-A7C5015F964E}"/>
              </a:ext>
            </a:extLst>
          </p:cNvPr>
          <p:cNvSpPr txBox="1"/>
          <p:nvPr/>
        </p:nvSpPr>
        <p:spPr>
          <a:xfrm>
            <a:off x="4125789" y="2543336"/>
            <a:ext cx="20629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/>
              <a:t>Configuration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759AB34-B318-D69C-1EC3-1E4BCADB9C0C}"/>
              </a:ext>
            </a:extLst>
          </p:cNvPr>
          <p:cNvSpPr/>
          <p:nvPr/>
        </p:nvSpPr>
        <p:spPr>
          <a:xfrm>
            <a:off x="1115119" y="3289287"/>
            <a:ext cx="5441633" cy="2665464"/>
          </a:xfrm>
          <a:prstGeom prst="rect">
            <a:avLst/>
          </a:prstGeom>
          <a:solidFill>
            <a:schemeClr val="accent1">
              <a:alpha val="1594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2692AB1-33B6-5721-B5B6-E122AB04F33A}"/>
              </a:ext>
            </a:extLst>
          </p:cNvPr>
          <p:cNvSpPr txBox="1"/>
          <p:nvPr/>
        </p:nvSpPr>
        <p:spPr>
          <a:xfrm>
            <a:off x="4125789" y="3415543"/>
            <a:ext cx="16503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/>
              <a:t>GPS Synchronization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89455EC-D8CA-835F-58C2-E62FA657A1B1}"/>
              </a:ext>
            </a:extLst>
          </p:cNvPr>
          <p:cNvSpPr/>
          <p:nvPr/>
        </p:nvSpPr>
        <p:spPr>
          <a:xfrm>
            <a:off x="6972389" y="1497335"/>
            <a:ext cx="3654723" cy="142428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Host -Controller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2DD3D28-EAF3-7172-4425-B002DA588D37}"/>
              </a:ext>
            </a:extLst>
          </p:cNvPr>
          <p:cNvSpPr/>
          <p:nvPr/>
        </p:nvSpPr>
        <p:spPr>
          <a:xfrm>
            <a:off x="3780102" y="1505527"/>
            <a:ext cx="2408663" cy="85864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Host </a:t>
            </a:r>
          </a:p>
        </p:txBody>
      </p:sp>
    </p:spTree>
    <p:extLst>
      <p:ext uri="{BB962C8B-B14F-4D97-AF65-F5344CB8AC3E}">
        <p14:creationId xmlns:p14="http://schemas.microsoft.com/office/powerpoint/2010/main" val="38948706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2170031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082819" y="0"/>
            <a:ext cx="4097211" cy="2170661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48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010646" y="-5010043"/>
            <a:ext cx="2170709" cy="12192000"/>
          </a:xfrm>
          <a:prstGeom prst="rect">
            <a:avLst/>
          </a:prstGeom>
          <a:gradFill>
            <a:gsLst>
              <a:gs pos="23000">
                <a:schemeClr val="accent1">
                  <a:lumMod val="75000"/>
                  <a:alpha val="16000"/>
                </a:schemeClr>
              </a:gs>
              <a:gs pos="99000">
                <a:srgbClr val="000000">
                  <a:alpha val="45000"/>
                </a:srgbClr>
              </a:gs>
            </a:gsLst>
            <a:lin ang="21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159F53-171A-CF93-42DA-F66AA9E932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3564" y="348865"/>
            <a:ext cx="9718111" cy="1576446"/>
          </a:xfrm>
        </p:spPr>
        <p:txBody>
          <a:bodyPr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GPS time synchronization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8C17A99-2493-FFC0-7904-7AB39EDA00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26332" y="2631563"/>
            <a:ext cx="4998609" cy="91562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FA5EF89-8C71-6AC0-3492-E249356F9337}"/>
              </a:ext>
            </a:extLst>
          </p:cNvPr>
          <p:cNvSpPr txBox="1"/>
          <p:nvPr/>
        </p:nvSpPr>
        <p:spPr>
          <a:xfrm>
            <a:off x="1626331" y="2291908"/>
            <a:ext cx="2041138" cy="3554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68680">
              <a:spcAft>
                <a:spcPts val="600"/>
              </a:spcAft>
            </a:pPr>
            <a:r>
              <a:rPr lang="en-US" sz="171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Host A</a:t>
            </a: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379797-0259-356B-3D32-A94F635D10CF}"/>
              </a:ext>
            </a:extLst>
          </p:cNvPr>
          <p:cNvSpPr txBox="1"/>
          <p:nvPr/>
        </p:nvSpPr>
        <p:spPr>
          <a:xfrm>
            <a:off x="1626331" y="5137908"/>
            <a:ext cx="2041138" cy="3554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68680">
              <a:spcAft>
                <a:spcPts val="600"/>
              </a:spcAft>
            </a:pPr>
            <a:r>
              <a:rPr lang="en-US" sz="171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Host C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3706D2-12F6-DD60-66D9-778CECD12AB9}"/>
              </a:ext>
            </a:extLst>
          </p:cNvPr>
          <p:cNvSpPr txBox="1"/>
          <p:nvPr/>
        </p:nvSpPr>
        <p:spPr>
          <a:xfrm>
            <a:off x="1613839" y="3785981"/>
            <a:ext cx="2041138" cy="3554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68680">
              <a:spcAft>
                <a:spcPts val="600"/>
              </a:spcAft>
            </a:pPr>
            <a:r>
              <a:rPr lang="en-US" sz="171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Host B</a:t>
            </a:r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8316537-C408-72EC-8124-E9B0B61A92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3838" y="4141717"/>
            <a:ext cx="5011101" cy="89797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79C921F-09DE-844E-C0C0-B1245DDD90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3233" y="4141716"/>
            <a:ext cx="4533156" cy="92320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FECAC8A-DEA8-EC8A-05DA-7EB510BBBD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9407" y="2631564"/>
            <a:ext cx="4661900" cy="1115493"/>
          </a:xfrm>
          <a:prstGeom prst="rect">
            <a:avLst/>
          </a:prstGeom>
        </p:spPr>
      </p:pic>
      <p:pic>
        <p:nvPicPr>
          <p:cNvPr id="3" name="Picture 9" descr="Graphical user interface, text, chat or text message&#10;&#10;Description automatically generated">
            <a:extLst>
              <a:ext uri="{FF2B5EF4-FFF2-40B4-BE49-F238E27FC236}">
                <a16:creationId xmlns:a16="http://schemas.microsoft.com/office/drawing/2014/main" id="{52C73945-CB5F-7720-6EB4-6C4B404D44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27309" y="5495651"/>
            <a:ext cx="4966740" cy="1063288"/>
          </a:xfrm>
          <a:prstGeom prst="rect">
            <a:avLst/>
          </a:prstGeom>
        </p:spPr>
      </p:pic>
      <p:pic>
        <p:nvPicPr>
          <p:cNvPr id="10" name="Picture 11" descr="Graphical user interface, text, chat or text message&#10;&#10;Description automatically generated">
            <a:extLst>
              <a:ext uri="{FF2B5EF4-FFF2-40B4-BE49-F238E27FC236}">
                <a16:creationId xmlns:a16="http://schemas.microsoft.com/office/drawing/2014/main" id="{62E8436F-EB8A-8B8F-9E3F-7FEE915AB9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97974" y="5500959"/>
            <a:ext cx="4342150" cy="1052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1841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43AEE-20AD-5AAA-E352-D5CFB7BAA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71938"/>
          </a:xfrm>
        </p:spPr>
        <p:txBody>
          <a:bodyPr>
            <a:normAutofit fontScale="90000"/>
          </a:bodyPr>
          <a:lstStyle/>
          <a:p>
            <a:r>
              <a:rPr lang="en-US"/>
              <a:t>App stream synchronization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D9585B-F3BD-66AC-0AEB-862C3E077F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313" r="30878" b="-603"/>
          <a:stretch/>
        </p:blipFill>
        <p:spPr>
          <a:xfrm>
            <a:off x="1017398" y="1413821"/>
            <a:ext cx="5519085" cy="239505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88292EF-4C52-89D7-32C8-77059D171EA3}"/>
              </a:ext>
            </a:extLst>
          </p:cNvPr>
          <p:cNvSpPr txBox="1"/>
          <p:nvPr/>
        </p:nvSpPr>
        <p:spPr>
          <a:xfrm>
            <a:off x="1017397" y="1035431"/>
            <a:ext cx="2041138" cy="3554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68680">
              <a:spcAft>
                <a:spcPts val="600"/>
              </a:spcAft>
            </a:pPr>
            <a:r>
              <a:rPr lang="en-US" sz="171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Host A</a:t>
            </a:r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2934171-693B-4460-82B6-91749BB16E5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3" t="344" r="26646"/>
          <a:stretch/>
        </p:blipFill>
        <p:spPr>
          <a:xfrm>
            <a:off x="1017397" y="4178141"/>
            <a:ext cx="5818779" cy="249888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AF5DB5C-4728-C1E2-E56D-5084E129B435}"/>
              </a:ext>
            </a:extLst>
          </p:cNvPr>
          <p:cNvSpPr txBox="1"/>
          <p:nvPr/>
        </p:nvSpPr>
        <p:spPr>
          <a:xfrm>
            <a:off x="992414" y="3815879"/>
            <a:ext cx="2041138" cy="3554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68680">
              <a:spcAft>
                <a:spcPts val="600"/>
              </a:spcAft>
            </a:pPr>
            <a:r>
              <a:rPr lang="en-US" sz="171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Host B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8A5117-DC82-ECDA-0858-3721B9D29F03}"/>
              </a:ext>
            </a:extLst>
          </p:cNvPr>
          <p:cNvSpPr txBox="1"/>
          <p:nvPr/>
        </p:nvSpPr>
        <p:spPr>
          <a:xfrm>
            <a:off x="7013462" y="2255901"/>
            <a:ext cx="2041138" cy="35548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defTabSz="868680">
              <a:spcAft>
                <a:spcPts val="600"/>
              </a:spcAft>
            </a:pPr>
            <a:r>
              <a:rPr lang="en-US" sz="1700" kern="1200">
                <a:latin typeface="+mn-lt"/>
                <a:ea typeface="+mn-ea"/>
                <a:cs typeface="+mn-cs"/>
              </a:rPr>
              <a:t>Host </a:t>
            </a:r>
            <a:r>
              <a:rPr lang="en-US" sz="1700"/>
              <a:t>C</a:t>
            </a:r>
            <a:endParaRPr lang="en-US"/>
          </a:p>
        </p:txBody>
      </p:sp>
      <p:pic>
        <p:nvPicPr>
          <p:cNvPr id="6" name="Picture 8" descr="Text&#10;&#10;Description automatically generated">
            <a:extLst>
              <a:ext uri="{FF2B5EF4-FFF2-40B4-BE49-F238E27FC236}">
                <a16:creationId xmlns:a16="http://schemas.microsoft.com/office/drawing/2014/main" id="{682E3DF0-E8D2-D3C9-9E92-318A3B25E2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0402" y="2608650"/>
            <a:ext cx="5104150" cy="2652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4897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12">
            <a:extLst>
              <a:ext uri="{FF2B5EF4-FFF2-40B4-BE49-F238E27FC236}">
                <a16:creationId xmlns:a16="http://schemas.microsoft.com/office/drawing/2014/main" id="{1707FC24-6981-43D9-B525-C7832BA22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11449"/>
            <a:ext cx="4332307" cy="617955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A picture containing grass, outdoor&#10;&#10;Description automatically generated">
            <a:extLst>
              <a:ext uri="{FF2B5EF4-FFF2-40B4-BE49-F238E27FC236}">
                <a16:creationId xmlns:a16="http://schemas.microsoft.com/office/drawing/2014/main" id="{422A1A63-00F1-FE53-14AA-D615E8217F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84788" y="492125"/>
            <a:ext cx="2112963" cy="2651125"/>
          </a:xfrm>
        </p:spPr>
      </p:pic>
      <p:pic>
        <p:nvPicPr>
          <p:cNvPr id="5" name="Picture 5" descr="A picture containing ground, person, outdoor, tree&#10;&#10;Description automatically generated">
            <a:extLst>
              <a:ext uri="{FF2B5EF4-FFF2-40B4-BE49-F238E27FC236}">
                <a16:creationId xmlns:a16="http://schemas.microsoft.com/office/drawing/2014/main" id="{0E9D1FDF-B50B-E9BC-516A-91C30E07EE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0775" y="492125"/>
            <a:ext cx="1976438" cy="2651125"/>
          </a:xfrm>
          <a:prstGeom prst="rect">
            <a:avLst/>
          </a:prstGeom>
        </p:spPr>
      </p:pic>
      <p:pic>
        <p:nvPicPr>
          <p:cNvPr id="8" name="Picture 8" descr="A picture containing kite, grass, outdoor, person&#10;&#10;Description automatically generated">
            <a:extLst>
              <a:ext uri="{FF2B5EF4-FFF2-40B4-BE49-F238E27FC236}">
                <a16:creationId xmlns:a16="http://schemas.microsoft.com/office/drawing/2014/main" id="{567B65F9-D817-DD68-2666-D09CBA52D5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18650" y="492125"/>
            <a:ext cx="2055813" cy="2651125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645B418D-5DE2-0A91-ECB3-1447A558D7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4788" y="3213100"/>
            <a:ext cx="3136900" cy="3157538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4D7E964E-E113-F549-22B5-9B5278952E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93125" y="3213100"/>
            <a:ext cx="3081338" cy="31575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AF94A97-FCC5-E5FE-1AB7-910EE2B64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950" y="742951"/>
            <a:ext cx="3476625" cy="49625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Testing</a:t>
            </a:r>
          </a:p>
        </p:txBody>
      </p:sp>
    </p:spTree>
    <p:extLst>
      <p:ext uri="{BB962C8B-B14F-4D97-AF65-F5344CB8AC3E}">
        <p14:creationId xmlns:p14="http://schemas.microsoft.com/office/powerpoint/2010/main" val="29355507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991</Words>
  <Application>Microsoft Macintosh PowerPoint</Application>
  <PresentationFormat>Widescreen</PresentationFormat>
  <Paragraphs>145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Calibri</vt:lpstr>
      <vt:lpstr>Calibri Light</vt:lpstr>
      <vt:lpstr>Office Theme</vt:lpstr>
      <vt:lpstr>Office Theme</vt:lpstr>
      <vt:lpstr>Lizard Localization  Week 8 Project Update:  June 02, 2023 </vt:lpstr>
      <vt:lpstr>Agenda</vt:lpstr>
      <vt:lpstr>Overall JIRA updates</vt:lpstr>
      <vt:lpstr>App design and Networking</vt:lpstr>
      <vt:lpstr>App design and Networking</vt:lpstr>
      <vt:lpstr>APP: Outputs</vt:lpstr>
      <vt:lpstr>GPS time synchronization</vt:lpstr>
      <vt:lpstr>App stream synchronization</vt:lpstr>
      <vt:lpstr>Testing</vt:lpstr>
      <vt:lpstr>DSP Updates</vt:lpstr>
      <vt:lpstr>Testing Simple Threshold Detection</vt:lpstr>
      <vt:lpstr>Simulation on May 27th Data:</vt:lpstr>
      <vt:lpstr>May 31st Testing New DSP</vt:lpstr>
      <vt:lpstr>Possible Improvement </vt:lpstr>
      <vt:lpstr>TDoA Calculation/Localization</vt:lpstr>
      <vt:lpstr>TDoA Calculation</vt:lpstr>
      <vt:lpstr>TDoA/Localization</vt:lpstr>
      <vt:lpstr>GitHub Repository</vt:lpstr>
      <vt:lpstr>Video Storyboarding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Vinit Saah</dc:creator>
  <cp:lastModifiedBy>Vinit Saah</cp:lastModifiedBy>
  <cp:revision>1</cp:revision>
  <dcterms:created xsi:type="dcterms:W3CDTF">2023-05-31T07:08:25Z</dcterms:created>
  <dcterms:modified xsi:type="dcterms:W3CDTF">2023-06-02T05:52:48Z</dcterms:modified>
</cp:coreProperties>
</file>